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0" r:id="rId1"/>
  </p:sldMasterIdLst>
  <p:notesMasterIdLst>
    <p:notesMasterId r:id="rId32"/>
  </p:notesMasterIdLst>
  <p:sldIdLst>
    <p:sldId id="256" r:id="rId2"/>
    <p:sldId id="272" r:id="rId3"/>
    <p:sldId id="271" r:id="rId4"/>
    <p:sldId id="269" r:id="rId5"/>
    <p:sldId id="257" r:id="rId6"/>
    <p:sldId id="258" r:id="rId7"/>
    <p:sldId id="279" r:id="rId8"/>
    <p:sldId id="260" r:id="rId9"/>
    <p:sldId id="276" r:id="rId10"/>
    <p:sldId id="286" r:id="rId11"/>
    <p:sldId id="278" r:id="rId12"/>
    <p:sldId id="277" r:id="rId13"/>
    <p:sldId id="287" r:id="rId14"/>
    <p:sldId id="280" r:id="rId15"/>
    <p:sldId id="281" r:id="rId16"/>
    <p:sldId id="283" r:id="rId17"/>
    <p:sldId id="288" r:id="rId18"/>
    <p:sldId id="289" r:id="rId19"/>
    <p:sldId id="290" r:id="rId20"/>
    <p:sldId id="261" r:id="rId21"/>
    <p:sldId id="270" r:id="rId22"/>
    <p:sldId id="263" r:id="rId23"/>
    <p:sldId id="273" r:id="rId24"/>
    <p:sldId id="284" r:id="rId25"/>
    <p:sldId id="275" r:id="rId26"/>
    <p:sldId id="264" r:id="rId27"/>
    <p:sldId id="265" r:id="rId28"/>
    <p:sldId id="268" r:id="rId29"/>
    <p:sldId id="285" r:id="rId30"/>
    <p:sldId id="274" r:id="rId3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0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619EB1-E8EE-40C8-AB06-92AF762FA38C}" v="1" dt="2019-01-28T19:11:04.5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8928" autoAdjust="0"/>
  </p:normalViewPr>
  <p:slideViewPr>
    <p:cSldViewPr>
      <p:cViewPr>
        <p:scale>
          <a:sx n="156" d="100"/>
          <a:sy n="156" d="100"/>
        </p:scale>
        <p:origin x="-864" y="-336"/>
      </p:cViewPr>
      <p:guideLst>
        <p:guide orient="horz" pos="2160"/>
        <p:guide pos="2880"/>
      </p:guideLst>
    </p:cSldViewPr>
  </p:slideViewPr>
  <p:outlineViewPr>
    <p:cViewPr>
      <p:scale>
        <a:sx n="33" d="100"/>
        <a:sy n="33" d="100"/>
      </p:scale>
      <p:origin x="0" y="9288"/>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 Id="rId38" Type="http://schemas.microsoft.com/office/2016/11/relationships/changesInfo" Target="changesInfos/changesInfo1.xml"/><Relationship Id="rId39"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Tammy" userId="a2c4611d-c5a9-49d4-a4a8-6185fe8235c9" providerId="ADAL" clId="{18619EB1-E8EE-40C8-AB06-92AF762FA38C}"/>
    <pc:docChg chg="modSld sldOrd">
      <pc:chgData name="Ryan, Tammy" userId="a2c4611d-c5a9-49d4-a4a8-6185fe8235c9" providerId="ADAL" clId="{18619EB1-E8EE-40C8-AB06-92AF762FA38C}" dt="2019-01-28T19:11:04.499" v="0"/>
      <pc:docMkLst>
        <pc:docMk/>
      </pc:docMkLst>
      <pc:sldChg chg="ord">
        <pc:chgData name="Ryan, Tammy" userId="a2c4611d-c5a9-49d4-a4a8-6185fe8235c9" providerId="ADAL" clId="{18619EB1-E8EE-40C8-AB06-92AF762FA38C}" dt="2019-01-28T19:11:04.499" v="0"/>
        <pc:sldMkLst>
          <pc:docMk/>
          <pc:sldMk cId="0" sldId="270"/>
        </pc:sldMkLst>
      </pc:sldChg>
    </pc:docChg>
  </pc:docChgLst>
  <pc:docChgLst>
    <pc:chgData name="Ryan, Tammy" userId="a2c4611d-c5a9-49d4-a4a8-6185fe8235c9" providerId="ADAL" clId="{F0C2747F-760F-46AA-A8BE-25F5EF7023E4}"/>
  </pc:docChgLst>
  <pc:docChgLst>
    <pc:chgData name="Ryan, Tammy" userId="a2c4611d-c5a9-49d4-a4a8-6185fe8235c9" providerId="ADAL" clId="{3ABF699C-1987-4D3D-8339-25564D78C8CC}"/>
  </pc:docChgLst>
</pc:chgInfo>
</file>

<file path=ppt/charts/_rels/chart1.xml.rels><?xml version="1.0" encoding="UTF-8" standalone="yes"?>
<Relationships xmlns="http://schemas.openxmlformats.org/package/2006/relationships"><Relationship Id="rId1" Type="http://schemas.openxmlformats.org/officeDocument/2006/relationships/oleObject" Target="file:///C:\Users\pknowles\Documents\IPR-Execution%20Workbook_9-8-2014.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pknowles\Documents\IPR-Execution%20Workbook_9-8-2014.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542772578959545"/>
          <c:y val="0.019528112132054"/>
          <c:w val="0.908422564200751"/>
          <c:h val="0.80772896154893"/>
        </c:manualLayout>
      </c:layout>
      <c:barChart>
        <c:barDir val="col"/>
        <c:grouping val="clustered"/>
        <c:varyColors val="0"/>
        <c:ser>
          <c:idx val="0"/>
          <c:order val="0"/>
          <c:tx>
            <c:strRef>
              <c:f>Sheet1!$B$3</c:f>
              <c:strCache>
                <c:ptCount val="1"/>
                <c:pt idx="0">
                  <c:v>Proposed</c:v>
                </c:pt>
              </c:strCache>
            </c:strRef>
          </c:tx>
          <c:spPr>
            <a:solidFill>
              <a:schemeClr val="accent1">
                <a:lumMod val="75000"/>
              </a:schemeClr>
            </a:solidFill>
          </c:spPr>
          <c:invertIfNegative val="0"/>
          <c:cat>
            <c:numRef>
              <c:f>Sheet1!$A$4:$A$47</c:f>
              <c:numCache>
                <c:formatCode>mmm\-yy</c:formatCode>
                <c:ptCount val="44"/>
                <c:pt idx="0">
                  <c:v>41395.0</c:v>
                </c:pt>
                <c:pt idx="1">
                  <c:v>41426.0</c:v>
                </c:pt>
                <c:pt idx="2">
                  <c:v>41456.0</c:v>
                </c:pt>
                <c:pt idx="3">
                  <c:v>41487.0</c:v>
                </c:pt>
                <c:pt idx="4">
                  <c:v>41518.0</c:v>
                </c:pt>
                <c:pt idx="5">
                  <c:v>41548.0</c:v>
                </c:pt>
                <c:pt idx="6">
                  <c:v>41579.0</c:v>
                </c:pt>
                <c:pt idx="7">
                  <c:v>41609.0</c:v>
                </c:pt>
                <c:pt idx="8">
                  <c:v>41640.0</c:v>
                </c:pt>
                <c:pt idx="9">
                  <c:v>41671.0</c:v>
                </c:pt>
                <c:pt idx="10">
                  <c:v>41699.0</c:v>
                </c:pt>
                <c:pt idx="11">
                  <c:v>41730.0</c:v>
                </c:pt>
                <c:pt idx="12">
                  <c:v>41760.0</c:v>
                </c:pt>
                <c:pt idx="13">
                  <c:v>41791.0</c:v>
                </c:pt>
                <c:pt idx="14">
                  <c:v>41821.0</c:v>
                </c:pt>
                <c:pt idx="15">
                  <c:v>41852.0</c:v>
                </c:pt>
                <c:pt idx="16">
                  <c:v>41883.0</c:v>
                </c:pt>
                <c:pt idx="17">
                  <c:v>41913.0</c:v>
                </c:pt>
                <c:pt idx="18">
                  <c:v>41944.0</c:v>
                </c:pt>
                <c:pt idx="19">
                  <c:v>41974.0</c:v>
                </c:pt>
                <c:pt idx="20">
                  <c:v>42005.0</c:v>
                </c:pt>
                <c:pt idx="21">
                  <c:v>42036.0</c:v>
                </c:pt>
                <c:pt idx="22">
                  <c:v>42064.0</c:v>
                </c:pt>
                <c:pt idx="23">
                  <c:v>42095.0</c:v>
                </c:pt>
                <c:pt idx="24">
                  <c:v>42125.0</c:v>
                </c:pt>
                <c:pt idx="25">
                  <c:v>42156.0</c:v>
                </c:pt>
                <c:pt idx="26">
                  <c:v>42186.0</c:v>
                </c:pt>
                <c:pt idx="27">
                  <c:v>42217.0</c:v>
                </c:pt>
                <c:pt idx="28">
                  <c:v>42248.0</c:v>
                </c:pt>
                <c:pt idx="29">
                  <c:v>42278.0</c:v>
                </c:pt>
                <c:pt idx="30">
                  <c:v>42309.0</c:v>
                </c:pt>
                <c:pt idx="31">
                  <c:v>42339.0</c:v>
                </c:pt>
                <c:pt idx="32">
                  <c:v>42370.0</c:v>
                </c:pt>
                <c:pt idx="33">
                  <c:v>42401.0</c:v>
                </c:pt>
                <c:pt idx="34">
                  <c:v>42430.0</c:v>
                </c:pt>
                <c:pt idx="35">
                  <c:v>42461.0</c:v>
                </c:pt>
                <c:pt idx="36">
                  <c:v>42491.0</c:v>
                </c:pt>
                <c:pt idx="37">
                  <c:v>42522.0</c:v>
                </c:pt>
                <c:pt idx="38">
                  <c:v>42552.0</c:v>
                </c:pt>
                <c:pt idx="39">
                  <c:v>42583.0</c:v>
                </c:pt>
                <c:pt idx="40">
                  <c:v>42614.0</c:v>
                </c:pt>
                <c:pt idx="41">
                  <c:v>42644.0</c:v>
                </c:pt>
                <c:pt idx="42">
                  <c:v>42675.0</c:v>
                </c:pt>
                <c:pt idx="43">
                  <c:v>42705.0</c:v>
                </c:pt>
              </c:numCache>
            </c:numRef>
          </c:cat>
          <c:val>
            <c:numRef>
              <c:f>Sheet1!$B$4:$B$47</c:f>
              <c:numCache>
                <c:formatCode>General</c:formatCode>
                <c:ptCount val="44"/>
                <c:pt idx="0">
                  <c:v>50.0</c:v>
                </c:pt>
                <c:pt idx="1">
                  <c:v>50.0</c:v>
                </c:pt>
                <c:pt idx="2">
                  <c:v>50.0</c:v>
                </c:pt>
                <c:pt idx="3">
                  <c:v>50.0</c:v>
                </c:pt>
                <c:pt idx="4">
                  <c:v>50.0</c:v>
                </c:pt>
                <c:pt idx="5">
                  <c:v>75.0</c:v>
                </c:pt>
                <c:pt idx="6">
                  <c:v>75.0</c:v>
                </c:pt>
                <c:pt idx="7">
                  <c:v>100.0</c:v>
                </c:pt>
                <c:pt idx="8">
                  <c:v>100.0</c:v>
                </c:pt>
                <c:pt idx="9">
                  <c:v>100.0</c:v>
                </c:pt>
                <c:pt idx="10">
                  <c:v>200.0</c:v>
                </c:pt>
                <c:pt idx="11">
                  <c:v>200.0</c:v>
                </c:pt>
                <c:pt idx="12">
                  <c:v>200.0</c:v>
                </c:pt>
                <c:pt idx="13">
                  <c:v>150.0</c:v>
                </c:pt>
                <c:pt idx="14">
                  <c:v>150.0</c:v>
                </c:pt>
                <c:pt idx="15">
                  <c:v>150.0</c:v>
                </c:pt>
                <c:pt idx="16">
                  <c:v>100.0</c:v>
                </c:pt>
                <c:pt idx="17">
                  <c:v>100.0</c:v>
                </c:pt>
                <c:pt idx="18">
                  <c:v>100.0</c:v>
                </c:pt>
                <c:pt idx="19">
                  <c:v>75.0</c:v>
                </c:pt>
                <c:pt idx="20">
                  <c:v>75.0</c:v>
                </c:pt>
                <c:pt idx="21">
                  <c:v>75.0</c:v>
                </c:pt>
                <c:pt idx="22">
                  <c:v>75.0</c:v>
                </c:pt>
                <c:pt idx="23">
                  <c:v>50.0</c:v>
                </c:pt>
                <c:pt idx="24">
                  <c:v>50.0</c:v>
                </c:pt>
                <c:pt idx="25">
                  <c:v>50.0</c:v>
                </c:pt>
                <c:pt idx="26">
                  <c:v>50.0</c:v>
                </c:pt>
                <c:pt idx="27">
                  <c:v>50.0</c:v>
                </c:pt>
                <c:pt idx="28">
                  <c:v>50.0</c:v>
                </c:pt>
                <c:pt idx="29">
                  <c:v>50.0</c:v>
                </c:pt>
                <c:pt idx="30">
                  <c:v>50.0</c:v>
                </c:pt>
                <c:pt idx="31">
                  <c:v>50.0</c:v>
                </c:pt>
                <c:pt idx="32">
                  <c:v>50.0</c:v>
                </c:pt>
                <c:pt idx="33">
                  <c:v>50.0</c:v>
                </c:pt>
                <c:pt idx="34">
                  <c:v>50.0</c:v>
                </c:pt>
                <c:pt idx="35">
                  <c:v>25.0</c:v>
                </c:pt>
                <c:pt idx="36">
                  <c:v>25.0</c:v>
                </c:pt>
                <c:pt idx="37">
                  <c:v>0.0</c:v>
                </c:pt>
                <c:pt idx="38">
                  <c:v>0.0</c:v>
                </c:pt>
                <c:pt idx="39">
                  <c:v>0.0</c:v>
                </c:pt>
                <c:pt idx="40">
                  <c:v>0.0</c:v>
                </c:pt>
                <c:pt idx="41">
                  <c:v>0.0</c:v>
                </c:pt>
                <c:pt idx="42">
                  <c:v>0.0</c:v>
                </c:pt>
                <c:pt idx="43">
                  <c:v>0.0</c:v>
                </c:pt>
              </c:numCache>
            </c:numRef>
          </c:val>
          <c:extLst xmlns:c16r2="http://schemas.microsoft.com/office/drawing/2015/06/chart">
            <c:ext xmlns:c16="http://schemas.microsoft.com/office/drawing/2014/chart" uri="{C3380CC4-5D6E-409C-BE32-E72D297353CC}">
              <c16:uniqueId val="{00000000-BDEE-41A9-9349-1A3586975EC5}"/>
            </c:ext>
          </c:extLst>
        </c:ser>
        <c:dLbls>
          <c:showLegendKey val="0"/>
          <c:showVal val="0"/>
          <c:showCatName val="0"/>
          <c:showSerName val="0"/>
          <c:showPercent val="0"/>
          <c:showBubbleSize val="0"/>
        </c:dLbls>
        <c:gapWidth val="150"/>
        <c:axId val="-2110410104"/>
        <c:axId val="-2110359064"/>
      </c:barChart>
      <c:lineChart>
        <c:grouping val="standard"/>
        <c:varyColors val="0"/>
        <c:ser>
          <c:idx val="1"/>
          <c:order val="1"/>
          <c:tx>
            <c:strRef>
              <c:f>Sheet1!$C$3</c:f>
              <c:strCache>
                <c:ptCount val="1"/>
                <c:pt idx="0">
                  <c:v>Actual</c:v>
                </c:pt>
              </c:strCache>
            </c:strRef>
          </c:tx>
          <c:marker>
            <c:symbol val="diamond"/>
            <c:size val="5"/>
          </c:marker>
          <c:cat>
            <c:numRef>
              <c:f>Sheet1!$A$4:$A$47</c:f>
              <c:numCache>
                <c:formatCode>mmm\-yy</c:formatCode>
                <c:ptCount val="44"/>
                <c:pt idx="0">
                  <c:v>41395.0</c:v>
                </c:pt>
                <c:pt idx="1">
                  <c:v>41426.0</c:v>
                </c:pt>
                <c:pt idx="2">
                  <c:v>41456.0</c:v>
                </c:pt>
                <c:pt idx="3">
                  <c:v>41487.0</c:v>
                </c:pt>
                <c:pt idx="4">
                  <c:v>41518.0</c:v>
                </c:pt>
                <c:pt idx="5">
                  <c:v>41548.0</c:v>
                </c:pt>
                <c:pt idx="6">
                  <c:v>41579.0</c:v>
                </c:pt>
                <c:pt idx="7">
                  <c:v>41609.0</c:v>
                </c:pt>
                <c:pt idx="8">
                  <c:v>41640.0</c:v>
                </c:pt>
                <c:pt idx="9">
                  <c:v>41671.0</c:v>
                </c:pt>
                <c:pt idx="10">
                  <c:v>41699.0</c:v>
                </c:pt>
                <c:pt idx="11">
                  <c:v>41730.0</c:v>
                </c:pt>
                <c:pt idx="12">
                  <c:v>41760.0</c:v>
                </c:pt>
                <c:pt idx="13">
                  <c:v>41791.0</c:v>
                </c:pt>
                <c:pt idx="14">
                  <c:v>41821.0</c:v>
                </c:pt>
                <c:pt idx="15">
                  <c:v>41852.0</c:v>
                </c:pt>
                <c:pt idx="16">
                  <c:v>41883.0</c:v>
                </c:pt>
                <c:pt idx="17">
                  <c:v>41913.0</c:v>
                </c:pt>
                <c:pt idx="18">
                  <c:v>41944.0</c:v>
                </c:pt>
                <c:pt idx="19">
                  <c:v>41974.0</c:v>
                </c:pt>
                <c:pt idx="20">
                  <c:v>42005.0</c:v>
                </c:pt>
                <c:pt idx="21">
                  <c:v>42036.0</c:v>
                </c:pt>
                <c:pt idx="22">
                  <c:v>42064.0</c:v>
                </c:pt>
                <c:pt idx="23">
                  <c:v>42095.0</c:v>
                </c:pt>
                <c:pt idx="24">
                  <c:v>42125.0</c:v>
                </c:pt>
                <c:pt idx="25">
                  <c:v>42156.0</c:v>
                </c:pt>
                <c:pt idx="26">
                  <c:v>42186.0</c:v>
                </c:pt>
                <c:pt idx="27">
                  <c:v>42217.0</c:v>
                </c:pt>
                <c:pt idx="28">
                  <c:v>42248.0</c:v>
                </c:pt>
                <c:pt idx="29">
                  <c:v>42278.0</c:v>
                </c:pt>
                <c:pt idx="30">
                  <c:v>42309.0</c:v>
                </c:pt>
                <c:pt idx="31">
                  <c:v>42339.0</c:v>
                </c:pt>
                <c:pt idx="32">
                  <c:v>42370.0</c:v>
                </c:pt>
                <c:pt idx="33">
                  <c:v>42401.0</c:v>
                </c:pt>
                <c:pt idx="34">
                  <c:v>42430.0</c:v>
                </c:pt>
                <c:pt idx="35">
                  <c:v>42461.0</c:v>
                </c:pt>
                <c:pt idx="36">
                  <c:v>42491.0</c:v>
                </c:pt>
                <c:pt idx="37">
                  <c:v>42522.0</c:v>
                </c:pt>
                <c:pt idx="38">
                  <c:v>42552.0</c:v>
                </c:pt>
                <c:pt idx="39">
                  <c:v>42583.0</c:v>
                </c:pt>
                <c:pt idx="40">
                  <c:v>42614.0</c:v>
                </c:pt>
                <c:pt idx="41">
                  <c:v>42644.0</c:v>
                </c:pt>
                <c:pt idx="42">
                  <c:v>42675.0</c:v>
                </c:pt>
                <c:pt idx="43">
                  <c:v>42705.0</c:v>
                </c:pt>
              </c:numCache>
            </c:numRef>
          </c:cat>
          <c:val>
            <c:numRef>
              <c:f>Sheet1!$C$4:$C$47</c:f>
              <c:numCache>
                <c:formatCode>General</c:formatCode>
                <c:ptCount val="44"/>
                <c:pt idx="0">
                  <c:v>0.0</c:v>
                </c:pt>
                <c:pt idx="1">
                  <c:v>0.0</c:v>
                </c:pt>
                <c:pt idx="2">
                  <c:v>0.0</c:v>
                </c:pt>
                <c:pt idx="3">
                  <c:v>0.0</c:v>
                </c:pt>
                <c:pt idx="4">
                  <c:v>55.0</c:v>
                </c:pt>
                <c:pt idx="5">
                  <c:v>80.0</c:v>
                </c:pt>
                <c:pt idx="6">
                  <c:v>75.0</c:v>
                </c:pt>
                <c:pt idx="7">
                  <c:v>77.0</c:v>
                </c:pt>
                <c:pt idx="8">
                  <c:v>124.0</c:v>
                </c:pt>
                <c:pt idx="9">
                  <c:v>160.0</c:v>
                </c:pt>
                <c:pt idx="10">
                  <c:v>90.0</c:v>
                </c:pt>
                <c:pt idx="11">
                  <c:v>45.0</c:v>
                </c:pt>
                <c:pt idx="12">
                  <c:v>86.0</c:v>
                </c:pt>
                <c:pt idx="13">
                  <c:v>89.0</c:v>
                </c:pt>
                <c:pt idx="14">
                  <c:v>24.0</c:v>
                </c:pt>
                <c:pt idx="15">
                  <c:v>170.0</c:v>
                </c:pt>
                <c:pt idx="16">
                  <c:v>300.0</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numCache>
            </c:numRef>
          </c:val>
          <c:smooth val="0"/>
          <c:extLst xmlns:c16r2="http://schemas.microsoft.com/office/drawing/2015/06/chart">
            <c:ext xmlns:c16="http://schemas.microsoft.com/office/drawing/2014/chart" uri="{C3380CC4-5D6E-409C-BE32-E72D297353CC}">
              <c16:uniqueId val="{00000001-BDEE-41A9-9349-1A3586975EC5}"/>
            </c:ext>
          </c:extLst>
        </c:ser>
        <c:ser>
          <c:idx val="2"/>
          <c:order val="2"/>
          <c:tx>
            <c:strRef>
              <c:f>Sheet1!$D$3</c:f>
              <c:strCache>
                <c:ptCount val="1"/>
                <c:pt idx="0">
                  <c:v>Projected</c:v>
                </c:pt>
              </c:strCache>
            </c:strRef>
          </c:tx>
          <c:spPr>
            <a:ln>
              <a:solidFill>
                <a:srgbClr val="06684B"/>
              </a:solidFill>
              <a:prstDash val="sysDash"/>
            </a:ln>
          </c:spPr>
          <c:marker>
            <c:symbol val="diamond"/>
            <c:size val="5"/>
            <c:spPr>
              <a:solidFill>
                <a:srgbClr val="06684B"/>
              </a:solidFill>
              <a:ln>
                <a:solidFill>
                  <a:srgbClr val="06684B"/>
                </a:solidFill>
              </a:ln>
            </c:spPr>
          </c:marker>
          <c:cat>
            <c:numRef>
              <c:f>Sheet1!$A$4:$A$47</c:f>
              <c:numCache>
                <c:formatCode>mmm\-yy</c:formatCode>
                <c:ptCount val="44"/>
                <c:pt idx="0">
                  <c:v>41395.0</c:v>
                </c:pt>
                <c:pt idx="1">
                  <c:v>41426.0</c:v>
                </c:pt>
                <c:pt idx="2">
                  <c:v>41456.0</c:v>
                </c:pt>
                <c:pt idx="3">
                  <c:v>41487.0</c:v>
                </c:pt>
                <c:pt idx="4">
                  <c:v>41518.0</c:v>
                </c:pt>
                <c:pt idx="5">
                  <c:v>41548.0</c:v>
                </c:pt>
                <c:pt idx="6">
                  <c:v>41579.0</c:v>
                </c:pt>
                <c:pt idx="7">
                  <c:v>41609.0</c:v>
                </c:pt>
                <c:pt idx="8">
                  <c:v>41640.0</c:v>
                </c:pt>
                <c:pt idx="9">
                  <c:v>41671.0</c:v>
                </c:pt>
                <c:pt idx="10">
                  <c:v>41699.0</c:v>
                </c:pt>
                <c:pt idx="11">
                  <c:v>41730.0</c:v>
                </c:pt>
                <c:pt idx="12">
                  <c:v>41760.0</c:v>
                </c:pt>
                <c:pt idx="13">
                  <c:v>41791.0</c:v>
                </c:pt>
                <c:pt idx="14">
                  <c:v>41821.0</c:v>
                </c:pt>
                <c:pt idx="15">
                  <c:v>41852.0</c:v>
                </c:pt>
                <c:pt idx="16">
                  <c:v>41883.0</c:v>
                </c:pt>
                <c:pt idx="17">
                  <c:v>41913.0</c:v>
                </c:pt>
                <c:pt idx="18">
                  <c:v>41944.0</c:v>
                </c:pt>
                <c:pt idx="19">
                  <c:v>41974.0</c:v>
                </c:pt>
                <c:pt idx="20">
                  <c:v>42005.0</c:v>
                </c:pt>
                <c:pt idx="21">
                  <c:v>42036.0</c:v>
                </c:pt>
                <c:pt idx="22">
                  <c:v>42064.0</c:v>
                </c:pt>
                <c:pt idx="23">
                  <c:v>42095.0</c:v>
                </c:pt>
                <c:pt idx="24">
                  <c:v>42125.0</c:v>
                </c:pt>
                <c:pt idx="25">
                  <c:v>42156.0</c:v>
                </c:pt>
                <c:pt idx="26">
                  <c:v>42186.0</c:v>
                </c:pt>
                <c:pt idx="27">
                  <c:v>42217.0</c:v>
                </c:pt>
                <c:pt idx="28">
                  <c:v>42248.0</c:v>
                </c:pt>
                <c:pt idx="29">
                  <c:v>42278.0</c:v>
                </c:pt>
                <c:pt idx="30">
                  <c:v>42309.0</c:v>
                </c:pt>
                <c:pt idx="31">
                  <c:v>42339.0</c:v>
                </c:pt>
                <c:pt idx="32">
                  <c:v>42370.0</c:v>
                </c:pt>
                <c:pt idx="33">
                  <c:v>42401.0</c:v>
                </c:pt>
                <c:pt idx="34">
                  <c:v>42430.0</c:v>
                </c:pt>
                <c:pt idx="35">
                  <c:v>42461.0</c:v>
                </c:pt>
                <c:pt idx="36">
                  <c:v>42491.0</c:v>
                </c:pt>
                <c:pt idx="37">
                  <c:v>42522.0</c:v>
                </c:pt>
                <c:pt idx="38">
                  <c:v>42552.0</c:v>
                </c:pt>
                <c:pt idx="39">
                  <c:v>42583.0</c:v>
                </c:pt>
                <c:pt idx="40">
                  <c:v>42614.0</c:v>
                </c:pt>
                <c:pt idx="41">
                  <c:v>42644.0</c:v>
                </c:pt>
                <c:pt idx="42">
                  <c:v>42675.0</c:v>
                </c:pt>
                <c:pt idx="43">
                  <c:v>42705.0</c:v>
                </c:pt>
              </c:numCache>
            </c:numRef>
          </c:cat>
          <c:val>
            <c:numRef>
              <c:f>Sheet1!$D$4:$D$47</c:f>
              <c:numCache>
                <c:formatCode>General</c:formatCode>
                <c:ptCount val="44"/>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300.0</c:v>
                </c:pt>
                <c:pt idx="17">
                  <c:v>160.0</c:v>
                </c:pt>
                <c:pt idx="18">
                  <c:v>150.0</c:v>
                </c:pt>
                <c:pt idx="19">
                  <c:v>105.0</c:v>
                </c:pt>
                <c:pt idx="20">
                  <c:v>88.0</c:v>
                </c:pt>
                <c:pt idx="21">
                  <c:v>43.0</c:v>
                </c:pt>
                <c:pt idx="22">
                  <c:v>10.0</c:v>
                </c:pt>
                <c:pt idx="23">
                  <c:v>54.0</c:v>
                </c:pt>
                <c:pt idx="24">
                  <c:v>75.0</c:v>
                </c:pt>
                <c:pt idx="25">
                  <c:v>100.0</c:v>
                </c:pt>
                <c:pt idx="26">
                  <c:v>23.0</c:v>
                </c:pt>
                <c:pt idx="27">
                  <c:v>15.0</c:v>
                </c:pt>
                <c:pt idx="28">
                  <c:v>90.0</c:v>
                </c:pt>
                <c:pt idx="29">
                  <c:v>65.0</c:v>
                </c:pt>
                <c:pt idx="30">
                  <c:v>15.0</c:v>
                </c:pt>
                <c:pt idx="31">
                  <c:v>78.0</c:v>
                </c:pt>
                <c:pt idx="32">
                  <c:v>60.0</c:v>
                </c:pt>
                <c:pt idx="33">
                  <c:v>63.0</c:v>
                </c:pt>
                <c:pt idx="34">
                  <c:v>12.0</c:v>
                </c:pt>
                <c:pt idx="35">
                  <c:v>96.0</c:v>
                </c:pt>
                <c:pt idx="36">
                  <c:v>82.0</c:v>
                </c:pt>
                <c:pt idx="37">
                  <c:v>66.0</c:v>
                </c:pt>
                <c:pt idx="38">
                  <c:v>25.0</c:v>
                </c:pt>
                <c:pt idx="39">
                  <c:v>50.0</c:v>
                </c:pt>
                <c:pt idx="40">
                  <c:v>33.0</c:v>
                </c:pt>
                <c:pt idx="41">
                  <c:v>29.0</c:v>
                </c:pt>
                <c:pt idx="42">
                  <c:v>8.0</c:v>
                </c:pt>
                <c:pt idx="43">
                  <c:v>30.0</c:v>
                </c:pt>
              </c:numCache>
            </c:numRef>
          </c:val>
          <c:smooth val="0"/>
          <c:extLst xmlns:c16r2="http://schemas.microsoft.com/office/drawing/2015/06/chart">
            <c:ext xmlns:c16="http://schemas.microsoft.com/office/drawing/2014/chart" uri="{C3380CC4-5D6E-409C-BE32-E72D297353CC}">
              <c16:uniqueId val="{00000002-BDEE-41A9-9349-1A3586975EC5}"/>
            </c:ext>
          </c:extLst>
        </c:ser>
        <c:dLbls>
          <c:showLegendKey val="0"/>
          <c:showVal val="0"/>
          <c:showCatName val="0"/>
          <c:showSerName val="0"/>
          <c:showPercent val="0"/>
          <c:showBubbleSize val="0"/>
        </c:dLbls>
        <c:marker val="1"/>
        <c:smooth val="0"/>
        <c:axId val="-2110410104"/>
        <c:axId val="-2110359064"/>
      </c:lineChart>
      <c:dateAx>
        <c:axId val="-2110410104"/>
        <c:scaling>
          <c:orientation val="minMax"/>
        </c:scaling>
        <c:delete val="0"/>
        <c:axPos val="b"/>
        <c:numFmt formatCode="mmm\-yy" sourceLinked="1"/>
        <c:majorTickMark val="out"/>
        <c:minorTickMark val="none"/>
        <c:tickLblPos val="nextTo"/>
        <c:crossAx val="-2110359064"/>
        <c:crosses val="autoZero"/>
        <c:auto val="1"/>
        <c:lblOffset val="100"/>
        <c:baseTimeUnit val="months"/>
      </c:dateAx>
      <c:valAx>
        <c:axId val="-2110359064"/>
        <c:scaling>
          <c:orientation val="minMax"/>
          <c:max val="320.0"/>
          <c:min val="0.0"/>
        </c:scaling>
        <c:delete val="0"/>
        <c:axPos val="l"/>
        <c:majorGridlines/>
        <c:numFmt formatCode="General" sourceLinked="1"/>
        <c:majorTickMark val="out"/>
        <c:minorTickMark val="none"/>
        <c:tickLblPos val="nextTo"/>
        <c:crossAx val="-2110410104"/>
        <c:crosses val="autoZero"/>
        <c:crossBetween val="between"/>
      </c:valAx>
    </c:plotArea>
    <c:legend>
      <c:legendPos val="r"/>
      <c:layout>
        <c:manualLayout>
          <c:xMode val="edge"/>
          <c:yMode val="edge"/>
          <c:x val="0.733049645390072"/>
          <c:y val="0.0855138179535564"/>
          <c:w val="0.230476190476191"/>
          <c:h val="0.332685707775387"/>
        </c:manualLayout>
      </c:layout>
      <c:overlay val="0"/>
    </c:legend>
    <c:plotVisOnly val="1"/>
    <c:dispBlanksAs val="zero"/>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Sheet1!$G$3</c:f>
              <c:strCache>
                <c:ptCount val="1"/>
                <c:pt idx="0">
                  <c:v>Proposed</c:v>
                </c:pt>
              </c:strCache>
            </c:strRef>
          </c:tx>
          <c:spPr>
            <a:ln>
              <a:solidFill>
                <a:schemeClr val="accent1">
                  <a:lumMod val="75000"/>
                </a:schemeClr>
              </a:solidFill>
            </a:ln>
          </c:spPr>
          <c:marker>
            <c:symbol val="none"/>
          </c:marker>
          <c:cat>
            <c:numRef>
              <c:f>Sheet1!$F$4:$F$47</c:f>
              <c:numCache>
                <c:formatCode>mmm\-yy</c:formatCode>
                <c:ptCount val="44"/>
                <c:pt idx="0">
                  <c:v>41395.0</c:v>
                </c:pt>
                <c:pt idx="1">
                  <c:v>41426.0</c:v>
                </c:pt>
                <c:pt idx="2">
                  <c:v>41456.0</c:v>
                </c:pt>
                <c:pt idx="3">
                  <c:v>41487.0</c:v>
                </c:pt>
                <c:pt idx="4">
                  <c:v>41518.0</c:v>
                </c:pt>
                <c:pt idx="5">
                  <c:v>41548.0</c:v>
                </c:pt>
                <c:pt idx="6">
                  <c:v>41579.0</c:v>
                </c:pt>
                <c:pt idx="7">
                  <c:v>41609.0</c:v>
                </c:pt>
                <c:pt idx="8">
                  <c:v>41640.0</c:v>
                </c:pt>
                <c:pt idx="9">
                  <c:v>41671.0</c:v>
                </c:pt>
                <c:pt idx="10">
                  <c:v>41699.0</c:v>
                </c:pt>
                <c:pt idx="11">
                  <c:v>41730.0</c:v>
                </c:pt>
                <c:pt idx="12">
                  <c:v>41760.0</c:v>
                </c:pt>
                <c:pt idx="13">
                  <c:v>41791.0</c:v>
                </c:pt>
                <c:pt idx="14">
                  <c:v>41821.0</c:v>
                </c:pt>
                <c:pt idx="15">
                  <c:v>41852.0</c:v>
                </c:pt>
                <c:pt idx="16">
                  <c:v>41883.0</c:v>
                </c:pt>
                <c:pt idx="17">
                  <c:v>41913.0</c:v>
                </c:pt>
                <c:pt idx="18">
                  <c:v>41944.0</c:v>
                </c:pt>
                <c:pt idx="19">
                  <c:v>41974.0</c:v>
                </c:pt>
                <c:pt idx="20">
                  <c:v>42005.0</c:v>
                </c:pt>
                <c:pt idx="21">
                  <c:v>42036.0</c:v>
                </c:pt>
                <c:pt idx="22">
                  <c:v>42064.0</c:v>
                </c:pt>
                <c:pt idx="23">
                  <c:v>42095.0</c:v>
                </c:pt>
                <c:pt idx="24">
                  <c:v>42125.0</c:v>
                </c:pt>
                <c:pt idx="25">
                  <c:v>42156.0</c:v>
                </c:pt>
                <c:pt idx="26">
                  <c:v>42186.0</c:v>
                </c:pt>
                <c:pt idx="27">
                  <c:v>42217.0</c:v>
                </c:pt>
                <c:pt idx="28">
                  <c:v>42248.0</c:v>
                </c:pt>
                <c:pt idx="29">
                  <c:v>42278.0</c:v>
                </c:pt>
                <c:pt idx="30">
                  <c:v>42309.0</c:v>
                </c:pt>
                <c:pt idx="31">
                  <c:v>42339.0</c:v>
                </c:pt>
                <c:pt idx="32">
                  <c:v>42370.0</c:v>
                </c:pt>
                <c:pt idx="33">
                  <c:v>42401.0</c:v>
                </c:pt>
                <c:pt idx="34">
                  <c:v>42430.0</c:v>
                </c:pt>
                <c:pt idx="35">
                  <c:v>42461.0</c:v>
                </c:pt>
                <c:pt idx="36">
                  <c:v>42491.0</c:v>
                </c:pt>
                <c:pt idx="37">
                  <c:v>42522.0</c:v>
                </c:pt>
                <c:pt idx="38">
                  <c:v>42552.0</c:v>
                </c:pt>
                <c:pt idx="39">
                  <c:v>42583.0</c:v>
                </c:pt>
                <c:pt idx="40">
                  <c:v>42614.0</c:v>
                </c:pt>
                <c:pt idx="41">
                  <c:v>42644.0</c:v>
                </c:pt>
                <c:pt idx="42">
                  <c:v>42675.0</c:v>
                </c:pt>
                <c:pt idx="43">
                  <c:v>42705.0</c:v>
                </c:pt>
              </c:numCache>
            </c:numRef>
          </c:cat>
          <c:val>
            <c:numRef>
              <c:f>Sheet1!$G$4:$G$47</c:f>
              <c:numCache>
                <c:formatCode>General</c:formatCode>
                <c:ptCount val="44"/>
                <c:pt idx="0">
                  <c:v>50.0</c:v>
                </c:pt>
                <c:pt idx="1">
                  <c:v>100.0</c:v>
                </c:pt>
                <c:pt idx="2">
                  <c:v>150.0</c:v>
                </c:pt>
                <c:pt idx="3">
                  <c:v>200.0</c:v>
                </c:pt>
                <c:pt idx="4">
                  <c:v>250.0</c:v>
                </c:pt>
                <c:pt idx="5">
                  <c:v>325.0</c:v>
                </c:pt>
                <c:pt idx="6">
                  <c:v>400.0</c:v>
                </c:pt>
                <c:pt idx="7">
                  <c:v>500.0</c:v>
                </c:pt>
                <c:pt idx="8">
                  <c:v>600.0</c:v>
                </c:pt>
                <c:pt idx="9">
                  <c:v>700.0</c:v>
                </c:pt>
                <c:pt idx="10">
                  <c:v>900.0</c:v>
                </c:pt>
                <c:pt idx="11">
                  <c:v>1100.0</c:v>
                </c:pt>
                <c:pt idx="12">
                  <c:v>1300.0</c:v>
                </c:pt>
                <c:pt idx="13">
                  <c:v>1450.0</c:v>
                </c:pt>
                <c:pt idx="14">
                  <c:v>1600.0</c:v>
                </c:pt>
                <c:pt idx="15">
                  <c:v>1750.0</c:v>
                </c:pt>
                <c:pt idx="16">
                  <c:v>1850.0</c:v>
                </c:pt>
                <c:pt idx="17">
                  <c:v>1950.0</c:v>
                </c:pt>
                <c:pt idx="18">
                  <c:v>2050.0</c:v>
                </c:pt>
                <c:pt idx="19">
                  <c:v>2125.0</c:v>
                </c:pt>
                <c:pt idx="20">
                  <c:v>2200.0</c:v>
                </c:pt>
                <c:pt idx="21">
                  <c:v>2275.0</c:v>
                </c:pt>
                <c:pt idx="22">
                  <c:v>2350.0</c:v>
                </c:pt>
                <c:pt idx="23">
                  <c:v>2400.0</c:v>
                </c:pt>
                <c:pt idx="24">
                  <c:v>2450.0</c:v>
                </c:pt>
                <c:pt idx="25">
                  <c:v>2500.0</c:v>
                </c:pt>
                <c:pt idx="26">
                  <c:v>2550.0</c:v>
                </c:pt>
                <c:pt idx="27">
                  <c:v>2600.0</c:v>
                </c:pt>
                <c:pt idx="28">
                  <c:v>2650.0</c:v>
                </c:pt>
                <c:pt idx="29">
                  <c:v>2700.0</c:v>
                </c:pt>
                <c:pt idx="30">
                  <c:v>2750.0</c:v>
                </c:pt>
                <c:pt idx="31">
                  <c:v>2800.0</c:v>
                </c:pt>
                <c:pt idx="32">
                  <c:v>2850.0</c:v>
                </c:pt>
                <c:pt idx="33">
                  <c:v>2900.0</c:v>
                </c:pt>
                <c:pt idx="34">
                  <c:v>2950.0</c:v>
                </c:pt>
                <c:pt idx="35">
                  <c:v>2975.0</c:v>
                </c:pt>
                <c:pt idx="36">
                  <c:v>3000.0</c:v>
                </c:pt>
              </c:numCache>
            </c:numRef>
          </c:val>
          <c:smooth val="0"/>
          <c:extLst xmlns:c16r2="http://schemas.microsoft.com/office/drawing/2015/06/chart">
            <c:ext xmlns:c16="http://schemas.microsoft.com/office/drawing/2014/chart" uri="{C3380CC4-5D6E-409C-BE32-E72D297353CC}">
              <c16:uniqueId val="{00000000-8707-4D20-A1FF-402AABCE0E2B}"/>
            </c:ext>
          </c:extLst>
        </c:ser>
        <c:ser>
          <c:idx val="1"/>
          <c:order val="1"/>
          <c:tx>
            <c:strRef>
              <c:f>Sheet1!$H$3</c:f>
              <c:strCache>
                <c:ptCount val="1"/>
                <c:pt idx="0">
                  <c:v>Actual</c:v>
                </c:pt>
              </c:strCache>
            </c:strRef>
          </c:tx>
          <c:marker>
            <c:symbol val="none"/>
          </c:marker>
          <c:cat>
            <c:numRef>
              <c:f>Sheet1!$F$4:$F$47</c:f>
              <c:numCache>
                <c:formatCode>mmm\-yy</c:formatCode>
                <c:ptCount val="44"/>
                <c:pt idx="0">
                  <c:v>41395.0</c:v>
                </c:pt>
                <c:pt idx="1">
                  <c:v>41426.0</c:v>
                </c:pt>
                <c:pt idx="2">
                  <c:v>41456.0</c:v>
                </c:pt>
                <c:pt idx="3">
                  <c:v>41487.0</c:v>
                </c:pt>
                <c:pt idx="4">
                  <c:v>41518.0</c:v>
                </c:pt>
                <c:pt idx="5">
                  <c:v>41548.0</c:v>
                </c:pt>
                <c:pt idx="6">
                  <c:v>41579.0</c:v>
                </c:pt>
                <c:pt idx="7">
                  <c:v>41609.0</c:v>
                </c:pt>
                <c:pt idx="8">
                  <c:v>41640.0</c:v>
                </c:pt>
                <c:pt idx="9">
                  <c:v>41671.0</c:v>
                </c:pt>
                <c:pt idx="10">
                  <c:v>41699.0</c:v>
                </c:pt>
                <c:pt idx="11">
                  <c:v>41730.0</c:v>
                </c:pt>
                <c:pt idx="12">
                  <c:v>41760.0</c:v>
                </c:pt>
                <c:pt idx="13">
                  <c:v>41791.0</c:v>
                </c:pt>
                <c:pt idx="14">
                  <c:v>41821.0</c:v>
                </c:pt>
                <c:pt idx="15">
                  <c:v>41852.0</c:v>
                </c:pt>
                <c:pt idx="16">
                  <c:v>41883.0</c:v>
                </c:pt>
                <c:pt idx="17">
                  <c:v>41913.0</c:v>
                </c:pt>
                <c:pt idx="18">
                  <c:v>41944.0</c:v>
                </c:pt>
                <c:pt idx="19">
                  <c:v>41974.0</c:v>
                </c:pt>
                <c:pt idx="20">
                  <c:v>42005.0</c:v>
                </c:pt>
                <c:pt idx="21">
                  <c:v>42036.0</c:v>
                </c:pt>
                <c:pt idx="22">
                  <c:v>42064.0</c:v>
                </c:pt>
                <c:pt idx="23">
                  <c:v>42095.0</c:v>
                </c:pt>
                <c:pt idx="24">
                  <c:v>42125.0</c:v>
                </c:pt>
                <c:pt idx="25">
                  <c:v>42156.0</c:v>
                </c:pt>
                <c:pt idx="26">
                  <c:v>42186.0</c:v>
                </c:pt>
                <c:pt idx="27">
                  <c:v>42217.0</c:v>
                </c:pt>
                <c:pt idx="28">
                  <c:v>42248.0</c:v>
                </c:pt>
                <c:pt idx="29">
                  <c:v>42278.0</c:v>
                </c:pt>
                <c:pt idx="30">
                  <c:v>42309.0</c:v>
                </c:pt>
                <c:pt idx="31">
                  <c:v>42339.0</c:v>
                </c:pt>
                <c:pt idx="32">
                  <c:v>42370.0</c:v>
                </c:pt>
                <c:pt idx="33">
                  <c:v>42401.0</c:v>
                </c:pt>
                <c:pt idx="34">
                  <c:v>42430.0</c:v>
                </c:pt>
                <c:pt idx="35">
                  <c:v>42461.0</c:v>
                </c:pt>
                <c:pt idx="36">
                  <c:v>42491.0</c:v>
                </c:pt>
                <c:pt idx="37">
                  <c:v>42522.0</c:v>
                </c:pt>
                <c:pt idx="38">
                  <c:v>42552.0</c:v>
                </c:pt>
                <c:pt idx="39">
                  <c:v>42583.0</c:v>
                </c:pt>
                <c:pt idx="40">
                  <c:v>42614.0</c:v>
                </c:pt>
                <c:pt idx="41">
                  <c:v>42644.0</c:v>
                </c:pt>
                <c:pt idx="42">
                  <c:v>42675.0</c:v>
                </c:pt>
                <c:pt idx="43">
                  <c:v>42705.0</c:v>
                </c:pt>
              </c:numCache>
            </c:numRef>
          </c:cat>
          <c:val>
            <c:numRef>
              <c:f>Sheet1!$H$4:$H$47</c:f>
              <c:numCache>
                <c:formatCode>General</c:formatCode>
                <c:ptCount val="44"/>
                <c:pt idx="0">
                  <c:v>0.0</c:v>
                </c:pt>
                <c:pt idx="1">
                  <c:v>0.0</c:v>
                </c:pt>
                <c:pt idx="2">
                  <c:v>0.0</c:v>
                </c:pt>
                <c:pt idx="3">
                  <c:v>0.0</c:v>
                </c:pt>
                <c:pt idx="4">
                  <c:v>55.0</c:v>
                </c:pt>
                <c:pt idx="5">
                  <c:v>135.0</c:v>
                </c:pt>
                <c:pt idx="6">
                  <c:v>210.0</c:v>
                </c:pt>
                <c:pt idx="7">
                  <c:v>287.0</c:v>
                </c:pt>
                <c:pt idx="8">
                  <c:v>411.0</c:v>
                </c:pt>
                <c:pt idx="9">
                  <c:v>571.0</c:v>
                </c:pt>
                <c:pt idx="10">
                  <c:v>661.0</c:v>
                </c:pt>
                <c:pt idx="11">
                  <c:v>706.0</c:v>
                </c:pt>
                <c:pt idx="12">
                  <c:v>792.0</c:v>
                </c:pt>
                <c:pt idx="13">
                  <c:v>881.0</c:v>
                </c:pt>
                <c:pt idx="14">
                  <c:v>905.0</c:v>
                </c:pt>
                <c:pt idx="15">
                  <c:v>1075.0</c:v>
                </c:pt>
                <c:pt idx="16">
                  <c:v>1375.0</c:v>
                </c:pt>
                <c:pt idx="17">
                  <c:v>#N/A</c:v>
                </c:pt>
                <c:pt idx="18">
                  <c:v>#N/A</c:v>
                </c:pt>
                <c:pt idx="19">
                  <c:v>#N/A</c:v>
                </c:pt>
                <c:pt idx="20">
                  <c:v>#N/A</c:v>
                </c:pt>
                <c:pt idx="21">
                  <c:v>#N/A</c:v>
                </c:pt>
                <c:pt idx="22">
                  <c:v>#N/A</c:v>
                </c:pt>
                <c:pt idx="23">
                  <c:v>#N/A</c:v>
                </c:pt>
                <c:pt idx="24">
                  <c:v>#N/A</c:v>
                </c:pt>
                <c:pt idx="25">
                  <c:v>#N/A</c:v>
                </c:pt>
                <c:pt idx="26">
                  <c:v>#N/A</c:v>
                </c:pt>
                <c:pt idx="27">
                  <c:v>#N/A</c:v>
                </c:pt>
                <c:pt idx="28">
                  <c:v>#N/A</c:v>
                </c:pt>
                <c:pt idx="29">
                  <c:v>#N/A</c:v>
                </c:pt>
                <c:pt idx="30">
                  <c:v>#N/A</c:v>
                </c:pt>
                <c:pt idx="31">
                  <c:v>#N/A</c:v>
                </c:pt>
                <c:pt idx="32">
                  <c:v>#N/A</c:v>
                </c:pt>
                <c:pt idx="33">
                  <c:v>#N/A</c:v>
                </c:pt>
                <c:pt idx="34">
                  <c:v>#N/A</c:v>
                </c:pt>
                <c:pt idx="35">
                  <c:v>#N/A</c:v>
                </c:pt>
                <c:pt idx="36">
                  <c:v>#N/A</c:v>
                </c:pt>
                <c:pt idx="37">
                  <c:v>#N/A</c:v>
                </c:pt>
                <c:pt idx="38">
                  <c:v>#N/A</c:v>
                </c:pt>
                <c:pt idx="39">
                  <c:v>#N/A</c:v>
                </c:pt>
                <c:pt idx="40">
                  <c:v>#N/A</c:v>
                </c:pt>
                <c:pt idx="41">
                  <c:v>#N/A</c:v>
                </c:pt>
                <c:pt idx="42">
                  <c:v>#N/A</c:v>
                </c:pt>
                <c:pt idx="43">
                  <c:v>#N/A</c:v>
                </c:pt>
              </c:numCache>
            </c:numRef>
          </c:val>
          <c:smooth val="0"/>
          <c:extLst xmlns:c16r2="http://schemas.microsoft.com/office/drawing/2015/06/chart">
            <c:ext xmlns:c16="http://schemas.microsoft.com/office/drawing/2014/chart" uri="{C3380CC4-5D6E-409C-BE32-E72D297353CC}">
              <c16:uniqueId val="{00000001-8707-4D20-A1FF-402AABCE0E2B}"/>
            </c:ext>
          </c:extLst>
        </c:ser>
        <c:ser>
          <c:idx val="2"/>
          <c:order val="2"/>
          <c:tx>
            <c:strRef>
              <c:f>Sheet1!$I$3</c:f>
              <c:strCache>
                <c:ptCount val="1"/>
                <c:pt idx="0">
                  <c:v>Projected</c:v>
                </c:pt>
              </c:strCache>
            </c:strRef>
          </c:tx>
          <c:spPr>
            <a:ln>
              <a:solidFill>
                <a:srgbClr val="06684B"/>
              </a:solidFill>
              <a:prstDash val="sysDash"/>
            </a:ln>
          </c:spPr>
          <c:marker>
            <c:symbol val="none"/>
          </c:marker>
          <c:cat>
            <c:numRef>
              <c:f>Sheet1!$F$4:$F$47</c:f>
              <c:numCache>
                <c:formatCode>mmm\-yy</c:formatCode>
                <c:ptCount val="44"/>
                <c:pt idx="0">
                  <c:v>41395.0</c:v>
                </c:pt>
                <c:pt idx="1">
                  <c:v>41426.0</c:v>
                </c:pt>
                <c:pt idx="2">
                  <c:v>41456.0</c:v>
                </c:pt>
                <c:pt idx="3">
                  <c:v>41487.0</c:v>
                </c:pt>
                <c:pt idx="4">
                  <c:v>41518.0</c:v>
                </c:pt>
                <c:pt idx="5">
                  <c:v>41548.0</c:v>
                </c:pt>
                <c:pt idx="6">
                  <c:v>41579.0</c:v>
                </c:pt>
                <c:pt idx="7">
                  <c:v>41609.0</c:v>
                </c:pt>
                <c:pt idx="8">
                  <c:v>41640.0</c:v>
                </c:pt>
                <c:pt idx="9">
                  <c:v>41671.0</c:v>
                </c:pt>
                <c:pt idx="10">
                  <c:v>41699.0</c:v>
                </c:pt>
                <c:pt idx="11">
                  <c:v>41730.0</c:v>
                </c:pt>
                <c:pt idx="12">
                  <c:v>41760.0</c:v>
                </c:pt>
                <c:pt idx="13">
                  <c:v>41791.0</c:v>
                </c:pt>
                <c:pt idx="14">
                  <c:v>41821.0</c:v>
                </c:pt>
                <c:pt idx="15">
                  <c:v>41852.0</c:v>
                </c:pt>
                <c:pt idx="16">
                  <c:v>41883.0</c:v>
                </c:pt>
                <c:pt idx="17">
                  <c:v>41913.0</c:v>
                </c:pt>
                <c:pt idx="18">
                  <c:v>41944.0</c:v>
                </c:pt>
                <c:pt idx="19">
                  <c:v>41974.0</c:v>
                </c:pt>
                <c:pt idx="20">
                  <c:v>42005.0</c:v>
                </c:pt>
                <c:pt idx="21">
                  <c:v>42036.0</c:v>
                </c:pt>
                <c:pt idx="22">
                  <c:v>42064.0</c:v>
                </c:pt>
                <c:pt idx="23">
                  <c:v>42095.0</c:v>
                </c:pt>
                <c:pt idx="24">
                  <c:v>42125.0</c:v>
                </c:pt>
                <c:pt idx="25">
                  <c:v>42156.0</c:v>
                </c:pt>
                <c:pt idx="26">
                  <c:v>42186.0</c:v>
                </c:pt>
                <c:pt idx="27">
                  <c:v>42217.0</c:v>
                </c:pt>
                <c:pt idx="28">
                  <c:v>42248.0</c:v>
                </c:pt>
                <c:pt idx="29">
                  <c:v>42278.0</c:v>
                </c:pt>
                <c:pt idx="30">
                  <c:v>42309.0</c:v>
                </c:pt>
                <c:pt idx="31">
                  <c:v>42339.0</c:v>
                </c:pt>
                <c:pt idx="32">
                  <c:v>42370.0</c:v>
                </c:pt>
                <c:pt idx="33">
                  <c:v>42401.0</c:v>
                </c:pt>
                <c:pt idx="34">
                  <c:v>42430.0</c:v>
                </c:pt>
                <c:pt idx="35">
                  <c:v>42461.0</c:v>
                </c:pt>
                <c:pt idx="36">
                  <c:v>42491.0</c:v>
                </c:pt>
                <c:pt idx="37">
                  <c:v>42522.0</c:v>
                </c:pt>
                <c:pt idx="38">
                  <c:v>42552.0</c:v>
                </c:pt>
                <c:pt idx="39">
                  <c:v>42583.0</c:v>
                </c:pt>
                <c:pt idx="40">
                  <c:v>42614.0</c:v>
                </c:pt>
                <c:pt idx="41">
                  <c:v>42644.0</c:v>
                </c:pt>
                <c:pt idx="42">
                  <c:v>42675.0</c:v>
                </c:pt>
                <c:pt idx="43">
                  <c:v>42705.0</c:v>
                </c:pt>
              </c:numCache>
            </c:numRef>
          </c:cat>
          <c:val>
            <c:numRef>
              <c:f>Sheet1!$I$4:$I$47</c:f>
              <c:numCache>
                <c:formatCode>General</c:formatCode>
                <c:ptCount val="44"/>
                <c:pt idx="0">
                  <c:v>#N/A</c:v>
                </c:pt>
                <c:pt idx="1">
                  <c:v>#N/A</c:v>
                </c:pt>
                <c:pt idx="2">
                  <c:v>#N/A</c:v>
                </c:pt>
                <c:pt idx="3">
                  <c:v>#N/A</c:v>
                </c:pt>
                <c:pt idx="4">
                  <c:v>#N/A</c:v>
                </c:pt>
                <c:pt idx="5">
                  <c:v>#N/A</c:v>
                </c:pt>
                <c:pt idx="6">
                  <c:v>#N/A</c:v>
                </c:pt>
                <c:pt idx="7">
                  <c:v>#N/A</c:v>
                </c:pt>
                <c:pt idx="8">
                  <c:v>#N/A</c:v>
                </c:pt>
                <c:pt idx="9">
                  <c:v>#N/A</c:v>
                </c:pt>
                <c:pt idx="10">
                  <c:v>#N/A</c:v>
                </c:pt>
                <c:pt idx="11">
                  <c:v>#N/A</c:v>
                </c:pt>
                <c:pt idx="12">
                  <c:v>#N/A</c:v>
                </c:pt>
                <c:pt idx="13">
                  <c:v>#N/A</c:v>
                </c:pt>
                <c:pt idx="14">
                  <c:v>#N/A</c:v>
                </c:pt>
                <c:pt idx="15">
                  <c:v>#N/A</c:v>
                </c:pt>
                <c:pt idx="16">
                  <c:v>1375.0</c:v>
                </c:pt>
                <c:pt idx="17">
                  <c:v>1535.0</c:v>
                </c:pt>
                <c:pt idx="18">
                  <c:v>1685.0</c:v>
                </c:pt>
                <c:pt idx="19">
                  <c:v>1790.0</c:v>
                </c:pt>
                <c:pt idx="20">
                  <c:v>1878.0</c:v>
                </c:pt>
                <c:pt idx="21">
                  <c:v>1921.0</c:v>
                </c:pt>
                <c:pt idx="22">
                  <c:v>1931.0</c:v>
                </c:pt>
                <c:pt idx="23">
                  <c:v>1985.0</c:v>
                </c:pt>
                <c:pt idx="24">
                  <c:v>2060.0</c:v>
                </c:pt>
                <c:pt idx="25">
                  <c:v>2160.0</c:v>
                </c:pt>
                <c:pt idx="26">
                  <c:v>2183.0</c:v>
                </c:pt>
                <c:pt idx="27">
                  <c:v>2198.0</c:v>
                </c:pt>
                <c:pt idx="28">
                  <c:v>2288.0</c:v>
                </c:pt>
                <c:pt idx="29">
                  <c:v>2353.0</c:v>
                </c:pt>
                <c:pt idx="30">
                  <c:v>2368.0</c:v>
                </c:pt>
                <c:pt idx="31">
                  <c:v>2446.0</c:v>
                </c:pt>
                <c:pt idx="32">
                  <c:v>2506.0</c:v>
                </c:pt>
                <c:pt idx="33">
                  <c:v>2569.0</c:v>
                </c:pt>
                <c:pt idx="34">
                  <c:v>2581.0</c:v>
                </c:pt>
                <c:pt idx="35">
                  <c:v>2677.0</c:v>
                </c:pt>
                <c:pt idx="36">
                  <c:v>2759.0</c:v>
                </c:pt>
                <c:pt idx="37">
                  <c:v>2825.0</c:v>
                </c:pt>
                <c:pt idx="38">
                  <c:v>2850.0</c:v>
                </c:pt>
                <c:pt idx="39">
                  <c:v>2900.0</c:v>
                </c:pt>
                <c:pt idx="40">
                  <c:v>2933.0</c:v>
                </c:pt>
                <c:pt idx="41">
                  <c:v>2962.0</c:v>
                </c:pt>
                <c:pt idx="42">
                  <c:v>2970.0</c:v>
                </c:pt>
                <c:pt idx="43">
                  <c:v>3000.0</c:v>
                </c:pt>
              </c:numCache>
            </c:numRef>
          </c:val>
          <c:smooth val="0"/>
          <c:extLst xmlns:c16r2="http://schemas.microsoft.com/office/drawing/2015/06/chart">
            <c:ext xmlns:c16="http://schemas.microsoft.com/office/drawing/2014/chart" uri="{C3380CC4-5D6E-409C-BE32-E72D297353CC}">
              <c16:uniqueId val="{00000002-8707-4D20-A1FF-402AABCE0E2B}"/>
            </c:ext>
          </c:extLst>
        </c:ser>
        <c:dLbls>
          <c:showLegendKey val="0"/>
          <c:showVal val="0"/>
          <c:showCatName val="0"/>
          <c:showSerName val="0"/>
          <c:showPercent val="0"/>
          <c:showBubbleSize val="0"/>
        </c:dLbls>
        <c:marker val="1"/>
        <c:smooth val="0"/>
        <c:axId val="-2110154520"/>
        <c:axId val="-2110151512"/>
      </c:lineChart>
      <c:dateAx>
        <c:axId val="-2110154520"/>
        <c:scaling>
          <c:orientation val="minMax"/>
        </c:scaling>
        <c:delete val="0"/>
        <c:axPos val="b"/>
        <c:numFmt formatCode="mmm\-yy" sourceLinked="1"/>
        <c:majorTickMark val="out"/>
        <c:minorTickMark val="none"/>
        <c:tickLblPos val="nextTo"/>
        <c:crossAx val="-2110151512"/>
        <c:crosses val="autoZero"/>
        <c:auto val="1"/>
        <c:lblOffset val="100"/>
        <c:baseTimeUnit val="months"/>
      </c:dateAx>
      <c:valAx>
        <c:axId val="-2110151512"/>
        <c:scaling>
          <c:orientation val="minMax"/>
          <c:max val="3200.0"/>
          <c:min val="0.0"/>
        </c:scaling>
        <c:delete val="0"/>
        <c:axPos val="l"/>
        <c:majorGridlines/>
        <c:numFmt formatCode="General" sourceLinked="1"/>
        <c:majorTickMark val="out"/>
        <c:minorTickMark val="none"/>
        <c:tickLblPos val="nextTo"/>
        <c:crossAx val="-2110154520"/>
        <c:crosses val="autoZero"/>
        <c:crossBetween val="between"/>
      </c:valAx>
    </c:plotArea>
    <c:legend>
      <c:legendPos val="r"/>
      <c:layout>
        <c:manualLayout>
          <c:xMode val="edge"/>
          <c:yMode val="edge"/>
          <c:x val="0.765742477242885"/>
          <c:y val="0.341114122167111"/>
          <c:w val="0.217864399742271"/>
          <c:h val="0.317771755665777"/>
        </c:manualLayout>
      </c:layout>
      <c:overlay val="1"/>
    </c:legend>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1638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fld id="{AF961170-ED74-41AE-9526-281B4FA20222}" type="datetimeFigureOut">
              <a:rPr lang="en-US"/>
              <a:pPr>
                <a:defRPr/>
              </a:pPr>
              <a:t>9/30/19</a:t>
            </a:fld>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38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1639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5481308D-7E00-429B-9F21-CA2335CF8D6F}" type="slidenum">
              <a:rPr lang="en-US"/>
              <a:pPr>
                <a:defRPr/>
              </a:pPr>
              <a:t>‹#›</a:t>
            </a:fld>
            <a:endParaRPr lang="en-US"/>
          </a:p>
        </p:txBody>
      </p:sp>
    </p:spTree>
    <p:extLst>
      <p:ext uri="{BB962C8B-B14F-4D97-AF65-F5344CB8AC3E}">
        <p14:creationId xmlns:p14="http://schemas.microsoft.com/office/powerpoint/2010/main" val="21184806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690449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Canopy</a:t>
            </a:r>
            <a:r>
              <a:rPr lang="en-US" baseline="0" dirty="0" smtClean="0"/>
              <a:t> cover is over story (tree) canopy cover.</a:t>
            </a:r>
            <a:endParaRPr lang="en-US" dirty="0"/>
          </a:p>
        </p:txBody>
      </p:sp>
      <p:sp>
        <p:nvSpPr>
          <p:cNvPr id="4" name="Slide Number Placeholder 3"/>
          <p:cNvSpPr>
            <a:spLocks noGrp="1"/>
          </p:cNvSpPr>
          <p:nvPr>
            <p:ph type="sldNum" sz="quarter" idx="10"/>
          </p:nvPr>
        </p:nvSpPr>
        <p:spPr/>
        <p:txBody>
          <a:bodyPr/>
          <a:lstStyle/>
          <a:p>
            <a:pPr>
              <a:defRPr/>
            </a:pPr>
            <a:fld id="{5481308D-7E00-429B-9F21-CA2335CF8D6F}" type="slidenum">
              <a:rPr lang="en-US" smtClean="0"/>
              <a:pPr>
                <a:defRPr/>
              </a:pPr>
              <a:t>14</a:t>
            </a:fld>
            <a:endParaRPr lang="en-US"/>
          </a:p>
        </p:txBody>
      </p:sp>
    </p:spTree>
    <p:extLst>
      <p:ext uri="{BB962C8B-B14F-4D97-AF65-F5344CB8AC3E}">
        <p14:creationId xmlns:p14="http://schemas.microsoft.com/office/powerpoint/2010/main" val="1619977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Comparison of 2019 temp</a:t>
            </a:r>
            <a:r>
              <a:rPr lang="en-US" baseline="0" dirty="0" smtClean="0"/>
              <a:t>/RH data throughout Florida shows similar patterns to our TSA at one location in North Central Florida. </a:t>
            </a:r>
            <a:endParaRPr lang="en-US" dirty="0"/>
          </a:p>
        </p:txBody>
      </p:sp>
      <p:sp>
        <p:nvSpPr>
          <p:cNvPr id="4" name="Slide Number Placeholder 3"/>
          <p:cNvSpPr>
            <a:spLocks noGrp="1"/>
          </p:cNvSpPr>
          <p:nvPr>
            <p:ph type="sldNum" sz="quarter" idx="10"/>
          </p:nvPr>
        </p:nvSpPr>
        <p:spPr/>
        <p:txBody>
          <a:bodyPr/>
          <a:lstStyle/>
          <a:p>
            <a:pPr>
              <a:defRPr/>
            </a:pPr>
            <a:fld id="{5481308D-7E00-429B-9F21-CA2335CF8D6F}" type="slidenum">
              <a:rPr lang="en-US" smtClean="0"/>
              <a:pPr>
                <a:defRPr/>
              </a:pPr>
              <a:t>15</a:t>
            </a:fld>
            <a:endParaRPr lang="en-US"/>
          </a:p>
        </p:txBody>
      </p:sp>
    </p:spTree>
    <p:extLst>
      <p:ext uri="{BB962C8B-B14F-4D97-AF65-F5344CB8AC3E}">
        <p14:creationId xmlns:p14="http://schemas.microsoft.com/office/powerpoint/2010/main" val="2937285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Highlight</a:t>
            </a:r>
            <a:r>
              <a:rPr lang="en-US" baseline="0" dirty="0" smtClean="0"/>
              <a:t> + -</a:t>
            </a:r>
          </a:p>
          <a:p>
            <a:endParaRPr lang="en-US" dirty="0"/>
          </a:p>
        </p:txBody>
      </p:sp>
      <p:sp>
        <p:nvSpPr>
          <p:cNvPr id="4" name="Slide Number Placeholder 3"/>
          <p:cNvSpPr>
            <a:spLocks noGrp="1"/>
          </p:cNvSpPr>
          <p:nvPr>
            <p:ph type="sldNum" sz="quarter" idx="10"/>
          </p:nvPr>
        </p:nvSpPr>
        <p:spPr/>
        <p:txBody>
          <a:bodyPr/>
          <a:lstStyle/>
          <a:p>
            <a:pPr>
              <a:defRPr/>
            </a:pPr>
            <a:fld id="{5481308D-7E00-429B-9F21-CA2335CF8D6F}" type="slidenum">
              <a:rPr lang="en-US" smtClean="0"/>
              <a:pPr>
                <a:defRPr/>
              </a:pPr>
              <a:t>16</a:t>
            </a:fld>
            <a:endParaRPr lang="en-US"/>
          </a:p>
        </p:txBody>
      </p:sp>
    </p:spTree>
    <p:extLst>
      <p:ext uri="{BB962C8B-B14F-4D97-AF65-F5344CB8AC3E}">
        <p14:creationId xmlns:p14="http://schemas.microsoft.com/office/powerpoint/2010/main" val="2509413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Adults</a:t>
            </a:r>
            <a:r>
              <a:rPr lang="en-US" baseline="0" dirty="0" smtClean="0"/>
              <a:t> per plot: Significant difference b/w treatments (p-value= 0.04)</a:t>
            </a:r>
          </a:p>
          <a:p>
            <a:r>
              <a:rPr lang="en-US" baseline="0" dirty="0" smtClean="0"/>
              <a:t>Nymphs per plot: No significant difference b/w treatments </a:t>
            </a:r>
            <a:endParaRPr lang="en-US" dirty="0"/>
          </a:p>
        </p:txBody>
      </p:sp>
      <p:sp>
        <p:nvSpPr>
          <p:cNvPr id="4" name="Slide Number Placeholder 3"/>
          <p:cNvSpPr>
            <a:spLocks noGrp="1"/>
          </p:cNvSpPr>
          <p:nvPr>
            <p:ph type="sldNum" sz="quarter" idx="10"/>
          </p:nvPr>
        </p:nvSpPr>
        <p:spPr/>
        <p:txBody>
          <a:bodyPr/>
          <a:lstStyle/>
          <a:p>
            <a:pPr>
              <a:defRPr/>
            </a:pPr>
            <a:fld id="{5481308D-7E00-429B-9F21-CA2335CF8D6F}" type="slidenum">
              <a:rPr lang="en-US" smtClean="0"/>
              <a:pPr>
                <a:defRPr/>
              </a:pPr>
              <a:t>17</a:t>
            </a:fld>
            <a:endParaRPr lang="en-US"/>
          </a:p>
        </p:txBody>
      </p:sp>
    </p:spTree>
    <p:extLst>
      <p:ext uri="{BB962C8B-B14F-4D97-AF65-F5344CB8AC3E}">
        <p14:creationId xmlns:p14="http://schemas.microsoft.com/office/powerpoint/2010/main" val="2509413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600" dirty="0">
                <a:latin typeface="Century Gothic"/>
                <a:cs typeface="Century Gothic"/>
              </a:rPr>
              <a:t>These are early path model results. </a:t>
            </a:r>
            <a:r>
              <a:rPr lang="en-US" sz="1200" dirty="0">
                <a:latin typeface="Century Gothic"/>
                <a:cs typeface="Century Gothic"/>
              </a:rPr>
              <a:t>Coefficients are standardized so relative effects can be interpreted</a:t>
            </a:r>
          </a:p>
          <a:p>
            <a:r>
              <a:rPr lang="en-US" sz="1200" dirty="0">
                <a:latin typeface="Century Gothic"/>
                <a:cs typeface="Century Gothic"/>
              </a:rPr>
              <a:t>Dashed lines are non-significant paths, coefficients aren’t interpreted. Perhaps the most interesting lack of relationship being between host abundance and tick abundance.</a:t>
            </a:r>
          </a:p>
          <a:p>
            <a:r>
              <a:rPr lang="en-US" sz="1200" b="0" dirty="0">
                <a:latin typeface="Century Gothic"/>
                <a:cs typeface="Century Gothic"/>
              </a:rPr>
              <a:t>The fire index combines the fire return interval and time since last fire; the direct effect of fire on tick abundance is stronger than the indirect effect via litter cover.</a:t>
            </a:r>
          </a:p>
          <a:p>
            <a:endParaRPr lang="en-US" sz="1200" b="1" dirty="0">
              <a:latin typeface="Century Gothic"/>
              <a:cs typeface="Century Gothic"/>
            </a:endParaRPr>
          </a:p>
          <a:p>
            <a:r>
              <a:rPr lang="en-US" sz="1200" b="1" dirty="0">
                <a:latin typeface="Century Gothic"/>
                <a:cs typeface="Century Gothic"/>
              </a:rPr>
              <a:t>Further Work</a:t>
            </a:r>
          </a:p>
          <a:p>
            <a:pPr marL="609585" indent="-609585">
              <a:buFontTx/>
              <a:buAutoNum type="arabicPeriod"/>
            </a:pPr>
            <a:r>
              <a:rPr lang="en-US" sz="1200" dirty="0">
                <a:latin typeface="Century Gothic"/>
                <a:cs typeface="Century Gothic"/>
              </a:rPr>
              <a:t>Add abiotic/climate variables; we are working on calculating a set to test. Long-term averages (30-year and 15-year) of temperature and precipitation were not informative</a:t>
            </a:r>
          </a:p>
          <a:p>
            <a:pPr marL="609585" indent="-609585">
              <a:buFontTx/>
              <a:buAutoNum type="arabicPeriod"/>
            </a:pPr>
            <a:r>
              <a:rPr lang="en-US" sz="1200" dirty="0">
                <a:latin typeface="Century Gothic"/>
                <a:cs typeface="Century Gothic"/>
              </a:rPr>
              <a:t>Explore other vegetation measures</a:t>
            </a:r>
          </a:p>
          <a:p>
            <a:pPr marL="609585" indent="-609585">
              <a:buFontTx/>
              <a:buAutoNum type="arabicPeriod"/>
            </a:pPr>
            <a:r>
              <a:rPr lang="en-US" sz="1200" dirty="0">
                <a:latin typeface="Century Gothic"/>
                <a:cs typeface="Century Gothic"/>
              </a:rPr>
              <a:t>Develop competing models to compare</a:t>
            </a:r>
          </a:p>
          <a:p>
            <a:endParaRPr lang="en-US" sz="1200" dirty="0">
              <a:latin typeface="Century Gothic"/>
              <a:cs typeface="Century Gothic"/>
            </a:endParaRPr>
          </a:p>
        </p:txBody>
      </p:sp>
      <p:sp>
        <p:nvSpPr>
          <p:cNvPr id="4" name="Slide Number Placeholder 3"/>
          <p:cNvSpPr>
            <a:spLocks noGrp="1"/>
          </p:cNvSpPr>
          <p:nvPr>
            <p:ph type="sldNum" sz="quarter" idx="10"/>
          </p:nvPr>
        </p:nvSpPr>
        <p:spPr/>
        <p:txBody>
          <a:bodyPr/>
          <a:lstStyle/>
          <a:p>
            <a:pPr>
              <a:defRPr/>
            </a:pPr>
            <a:fld id="{5481308D-7E00-429B-9F21-CA2335CF8D6F}" type="slidenum">
              <a:rPr lang="en-US" smtClean="0"/>
              <a:pPr>
                <a:defRPr/>
              </a:pPr>
              <a:t>19</a:t>
            </a:fld>
            <a:endParaRPr lang="en-US"/>
          </a:p>
        </p:txBody>
      </p:sp>
    </p:spTree>
    <p:extLst>
      <p:ext uri="{BB962C8B-B14F-4D97-AF65-F5344CB8AC3E}">
        <p14:creationId xmlns:p14="http://schemas.microsoft.com/office/powerpoint/2010/main" val="160660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dirty="0">
                <a:solidFill>
                  <a:schemeClr val="tx1"/>
                </a:solidFill>
              </a:rPr>
              <a:t>Include only if required.  This may require more than one slide.</a:t>
            </a:r>
          </a:p>
          <a:p>
            <a:pPr eaLnBrk="1" hangingPunct="1"/>
            <a:endParaRPr lang="en-US" b="1" i="0" dirty="0"/>
          </a:p>
        </p:txBody>
      </p:sp>
    </p:spTree>
    <p:extLst>
      <p:ext uri="{BB962C8B-B14F-4D97-AF65-F5344CB8AC3E}">
        <p14:creationId xmlns:p14="http://schemas.microsoft.com/office/powerpoint/2010/main" val="12300891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dirty="0">
                <a:solidFill>
                  <a:schemeClr val="tx1"/>
                </a:solidFill>
              </a:rPr>
              <a:t>Include section only if required.</a:t>
            </a:r>
          </a:p>
          <a:p>
            <a:pPr eaLnBrk="1" hangingPunct="1"/>
            <a:endParaRPr lang="en-US" b="1" i="0" dirty="0"/>
          </a:p>
        </p:txBody>
      </p:sp>
    </p:spTree>
    <p:extLst>
      <p:ext uri="{BB962C8B-B14F-4D97-AF65-F5344CB8AC3E}">
        <p14:creationId xmlns:p14="http://schemas.microsoft.com/office/powerpoint/2010/main" val="2909463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dirty="0">
                <a:solidFill>
                  <a:schemeClr val="tx1"/>
                </a:solidFill>
              </a:rPr>
              <a:t>This section should be limited to 1 to 3 slides.</a:t>
            </a:r>
          </a:p>
        </p:txBody>
      </p:sp>
    </p:spTree>
    <p:extLst>
      <p:ext uri="{BB962C8B-B14F-4D97-AF65-F5344CB8AC3E}">
        <p14:creationId xmlns:p14="http://schemas.microsoft.com/office/powerpoint/2010/main" val="1285097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09" indent="-285734" eaLnBrk="0" hangingPunct="0">
              <a:spcBef>
                <a:spcPct val="30000"/>
              </a:spcBef>
              <a:defRPr sz="1200">
                <a:solidFill>
                  <a:schemeClr val="tx1"/>
                </a:solidFill>
                <a:latin typeface="Calibri" pitchFamily="34" charset="0"/>
              </a:defRPr>
            </a:lvl2pPr>
            <a:lvl3pPr marL="1142937" indent="-228587" eaLnBrk="0" hangingPunct="0">
              <a:spcBef>
                <a:spcPct val="30000"/>
              </a:spcBef>
              <a:defRPr sz="1200">
                <a:solidFill>
                  <a:schemeClr val="tx1"/>
                </a:solidFill>
                <a:latin typeface="Calibri" pitchFamily="34" charset="0"/>
              </a:defRPr>
            </a:lvl3pPr>
            <a:lvl4pPr marL="1600112" indent="-228587" eaLnBrk="0" hangingPunct="0">
              <a:spcBef>
                <a:spcPct val="30000"/>
              </a:spcBef>
              <a:defRPr sz="1200">
                <a:solidFill>
                  <a:schemeClr val="tx1"/>
                </a:solidFill>
                <a:latin typeface="Calibri" pitchFamily="34" charset="0"/>
              </a:defRPr>
            </a:lvl4pPr>
            <a:lvl5pPr marL="2057287" indent="-228587" eaLnBrk="0" hangingPunct="0">
              <a:spcBef>
                <a:spcPct val="30000"/>
              </a:spcBef>
              <a:defRPr sz="1200">
                <a:solidFill>
                  <a:schemeClr val="tx1"/>
                </a:solidFill>
                <a:latin typeface="Calibri" pitchFamily="34" charset="0"/>
              </a:defRPr>
            </a:lvl5pPr>
            <a:lvl6pPr marL="2514461" indent="-228587" eaLnBrk="0" fontAlgn="base" hangingPunct="0">
              <a:spcBef>
                <a:spcPct val="30000"/>
              </a:spcBef>
              <a:spcAft>
                <a:spcPct val="0"/>
              </a:spcAft>
              <a:defRPr sz="1200">
                <a:solidFill>
                  <a:schemeClr val="tx1"/>
                </a:solidFill>
                <a:latin typeface="Calibri" pitchFamily="34" charset="0"/>
              </a:defRPr>
            </a:lvl6pPr>
            <a:lvl7pPr marL="2971635" indent="-228587" eaLnBrk="0" fontAlgn="base" hangingPunct="0">
              <a:spcBef>
                <a:spcPct val="30000"/>
              </a:spcBef>
              <a:spcAft>
                <a:spcPct val="0"/>
              </a:spcAft>
              <a:defRPr sz="1200">
                <a:solidFill>
                  <a:schemeClr val="tx1"/>
                </a:solidFill>
                <a:latin typeface="Calibri" pitchFamily="34" charset="0"/>
              </a:defRPr>
            </a:lvl7pPr>
            <a:lvl8pPr marL="3428810" indent="-228587" eaLnBrk="0" fontAlgn="base" hangingPunct="0">
              <a:spcBef>
                <a:spcPct val="30000"/>
              </a:spcBef>
              <a:spcAft>
                <a:spcPct val="0"/>
              </a:spcAft>
              <a:defRPr sz="1200">
                <a:solidFill>
                  <a:schemeClr val="tx1"/>
                </a:solidFill>
                <a:latin typeface="Calibri" pitchFamily="34" charset="0"/>
              </a:defRPr>
            </a:lvl8pPr>
            <a:lvl9pPr marL="3885985" indent="-228587"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4C4CFAE1-0A3F-4D5A-BA15-8207F2131855}" type="slidenum">
              <a:rPr lang="en-US" altLang="en-US" smtClean="0">
                <a:latin typeface="Arial" charset="0"/>
                <a:ea typeface="ＭＳ Ｐゴシック" pitchFamily="34" charset="-128"/>
              </a:rPr>
              <a:pPr eaLnBrk="1" hangingPunct="1">
                <a:spcBef>
                  <a:spcPct val="0"/>
                </a:spcBef>
              </a:pPr>
              <a:t>23</a:t>
            </a:fld>
            <a:endParaRPr lang="en-US" altLang="en-US" dirty="0">
              <a:latin typeface="Arial" charset="0"/>
              <a:ea typeface="ＭＳ Ｐゴシック" pitchFamily="34" charset="-128"/>
            </a:endParaRPr>
          </a:p>
        </p:txBody>
      </p:sp>
      <p:sp>
        <p:nvSpPr>
          <p:cNvPr id="51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a:ln/>
        </p:spPr>
        <p:txBody>
          <a:bodyPr/>
          <a:lstStyle/>
          <a:p>
            <a:pPr>
              <a:buFont typeface="Arial" pitchFamily="34" charset="0"/>
              <a:buNone/>
              <a:defRPr/>
            </a:pPr>
            <a:endParaRPr lang="en-US" dirty="0">
              <a:solidFill>
                <a:schemeClr val="tx2">
                  <a:lumMod val="75000"/>
                </a:schemeClr>
              </a:solidFill>
              <a:ea typeface="ＭＳ Ｐゴシック" charset="-128"/>
            </a:endParaRPr>
          </a:p>
        </p:txBody>
      </p:sp>
    </p:spTree>
    <p:extLst>
      <p:ext uri="{BB962C8B-B14F-4D97-AF65-F5344CB8AC3E}">
        <p14:creationId xmlns:p14="http://schemas.microsoft.com/office/powerpoint/2010/main" val="4182446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09" indent="-285734" eaLnBrk="0" hangingPunct="0">
              <a:spcBef>
                <a:spcPct val="30000"/>
              </a:spcBef>
              <a:defRPr sz="1200">
                <a:solidFill>
                  <a:schemeClr val="tx1"/>
                </a:solidFill>
                <a:latin typeface="Calibri" pitchFamily="34" charset="0"/>
              </a:defRPr>
            </a:lvl2pPr>
            <a:lvl3pPr marL="1142937" indent="-228587" eaLnBrk="0" hangingPunct="0">
              <a:spcBef>
                <a:spcPct val="30000"/>
              </a:spcBef>
              <a:defRPr sz="1200">
                <a:solidFill>
                  <a:schemeClr val="tx1"/>
                </a:solidFill>
                <a:latin typeface="Calibri" pitchFamily="34" charset="0"/>
              </a:defRPr>
            </a:lvl3pPr>
            <a:lvl4pPr marL="1600112" indent="-228587" eaLnBrk="0" hangingPunct="0">
              <a:spcBef>
                <a:spcPct val="30000"/>
              </a:spcBef>
              <a:defRPr sz="1200">
                <a:solidFill>
                  <a:schemeClr val="tx1"/>
                </a:solidFill>
                <a:latin typeface="Calibri" pitchFamily="34" charset="0"/>
              </a:defRPr>
            </a:lvl4pPr>
            <a:lvl5pPr marL="2057287" indent="-228587" eaLnBrk="0" hangingPunct="0">
              <a:spcBef>
                <a:spcPct val="30000"/>
              </a:spcBef>
              <a:defRPr sz="1200">
                <a:solidFill>
                  <a:schemeClr val="tx1"/>
                </a:solidFill>
                <a:latin typeface="Calibri" pitchFamily="34" charset="0"/>
              </a:defRPr>
            </a:lvl5pPr>
            <a:lvl6pPr marL="2514461" indent="-228587" eaLnBrk="0" fontAlgn="base" hangingPunct="0">
              <a:spcBef>
                <a:spcPct val="30000"/>
              </a:spcBef>
              <a:spcAft>
                <a:spcPct val="0"/>
              </a:spcAft>
              <a:defRPr sz="1200">
                <a:solidFill>
                  <a:schemeClr val="tx1"/>
                </a:solidFill>
                <a:latin typeface="Calibri" pitchFamily="34" charset="0"/>
              </a:defRPr>
            </a:lvl6pPr>
            <a:lvl7pPr marL="2971635" indent="-228587" eaLnBrk="0" fontAlgn="base" hangingPunct="0">
              <a:spcBef>
                <a:spcPct val="30000"/>
              </a:spcBef>
              <a:spcAft>
                <a:spcPct val="0"/>
              </a:spcAft>
              <a:defRPr sz="1200">
                <a:solidFill>
                  <a:schemeClr val="tx1"/>
                </a:solidFill>
                <a:latin typeface="Calibri" pitchFamily="34" charset="0"/>
              </a:defRPr>
            </a:lvl7pPr>
            <a:lvl8pPr marL="3428810" indent="-228587" eaLnBrk="0" fontAlgn="base" hangingPunct="0">
              <a:spcBef>
                <a:spcPct val="30000"/>
              </a:spcBef>
              <a:spcAft>
                <a:spcPct val="0"/>
              </a:spcAft>
              <a:defRPr sz="1200">
                <a:solidFill>
                  <a:schemeClr val="tx1"/>
                </a:solidFill>
                <a:latin typeface="Calibri" pitchFamily="34" charset="0"/>
              </a:defRPr>
            </a:lvl8pPr>
            <a:lvl9pPr marL="3885985" indent="-228587"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4C4CFAE1-0A3F-4D5A-BA15-8207F2131855}" type="slidenum">
              <a:rPr lang="en-US" altLang="en-US" smtClean="0">
                <a:latin typeface="Arial" charset="0"/>
                <a:ea typeface="ＭＳ Ｐゴシック" pitchFamily="34" charset="-128"/>
              </a:rPr>
              <a:pPr eaLnBrk="1" hangingPunct="1">
                <a:spcBef>
                  <a:spcPct val="0"/>
                </a:spcBef>
              </a:pPr>
              <a:t>25</a:t>
            </a:fld>
            <a:endParaRPr lang="en-US" altLang="en-US" dirty="0">
              <a:latin typeface="Arial" charset="0"/>
              <a:ea typeface="ＭＳ Ｐゴシック" pitchFamily="34" charset="-128"/>
            </a:endParaRPr>
          </a:p>
        </p:txBody>
      </p:sp>
      <p:sp>
        <p:nvSpPr>
          <p:cNvPr id="51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a:ln/>
        </p:spPr>
        <p:txBody>
          <a:bodyPr/>
          <a:lstStyle/>
          <a:p>
            <a:pPr marL="0" marR="0" lvl="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sz="1200" b="1" u="sng" kern="1200">
                <a:solidFill>
                  <a:srgbClr val="FF0000"/>
                </a:solidFill>
                <a:latin typeface="Calibri" pitchFamily="34" charset="0"/>
                <a:ea typeface="ＭＳ Ｐゴシック" charset="-128"/>
                <a:cs typeface="+mn-cs"/>
              </a:rPr>
              <a:t>For reference purposes – please delete slide from your presentation.</a:t>
            </a:r>
            <a:endParaRPr lang="en-US" sz="1050" kern="1200">
              <a:solidFill>
                <a:schemeClr val="tx1"/>
              </a:solidFill>
              <a:latin typeface="Calibri" pitchFamily="34" charset="0"/>
              <a:ea typeface="ＭＳ Ｐゴシック" charset="-128"/>
              <a:cs typeface="+mn-cs"/>
            </a:endParaRPr>
          </a:p>
          <a:p>
            <a:pPr>
              <a:buFont typeface="Arial" pitchFamily="34" charset="0"/>
              <a:buNone/>
              <a:defRPr/>
            </a:pPr>
            <a:endParaRPr lang="en-US" dirty="0">
              <a:solidFill>
                <a:schemeClr val="tx2">
                  <a:lumMod val="75000"/>
                </a:schemeClr>
              </a:solidFill>
              <a:ea typeface="ＭＳ Ｐゴシック" charset="-128"/>
            </a:endParaRPr>
          </a:p>
        </p:txBody>
      </p:sp>
    </p:spTree>
    <p:extLst>
      <p:ext uri="{BB962C8B-B14F-4D97-AF65-F5344CB8AC3E}">
        <p14:creationId xmlns:p14="http://schemas.microsoft.com/office/powerpoint/2010/main" val="1005063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defRPr>
            </a:lvl1pPr>
            <a:lvl2pPr marL="742909" indent="-285734" eaLnBrk="0" hangingPunct="0">
              <a:spcBef>
                <a:spcPct val="30000"/>
              </a:spcBef>
              <a:defRPr sz="1200">
                <a:solidFill>
                  <a:schemeClr val="tx1"/>
                </a:solidFill>
                <a:latin typeface="Calibri" pitchFamily="34" charset="0"/>
              </a:defRPr>
            </a:lvl2pPr>
            <a:lvl3pPr marL="1142937" indent="-228587" eaLnBrk="0" hangingPunct="0">
              <a:spcBef>
                <a:spcPct val="30000"/>
              </a:spcBef>
              <a:defRPr sz="1200">
                <a:solidFill>
                  <a:schemeClr val="tx1"/>
                </a:solidFill>
                <a:latin typeface="Calibri" pitchFamily="34" charset="0"/>
              </a:defRPr>
            </a:lvl3pPr>
            <a:lvl4pPr marL="1600112" indent="-228587" eaLnBrk="0" hangingPunct="0">
              <a:spcBef>
                <a:spcPct val="30000"/>
              </a:spcBef>
              <a:defRPr sz="1200">
                <a:solidFill>
                  <a:schemeClr val="tx1"/>
                </a:solidFill>
                <a:latin typeface="Calibri" pitchFamily="34" charset="0"/>
              </a:defRPr>
            </a:lvl4pPr>
            <a:lvl5pPr marL="2057287" indent="-228587" eaLnBrk="0" hangingPunct="0">
              <a:spcBef>
                <a:spcPct val="30000"/>
              </a:spcBef>
              <a:defRPr sz="1200">
                <a:solidFill>
                  <a:schemeClr val="tx1"/>
                </a:solidFill>
                <a:latin typeface="Calibri" pitchFamily="34" charset="0"/>
              </a:defRPr>
            </a:lvl5pPr>
            <a:lvl6pPr marL="2514461" indent="-228587" eaLnBrk="0" fontAlgn="base" hangingPunct="0">
              <a:spcBef>
                <a:spcPct val="30000"/>
              </a:spcBef>
              <a:spcAft>
                <a:spcPct val="0"/>
              </a:spcAft>
              <a:defRPr sz="1200">
                <a:solidFill>
                  <a:schemeClr val="tx1"/>
                </a:solidFill>
                <a:latin typeface="Calibri" pitchFamily="34" charset="0"/>
              </a:defRPr>
            </a:lvl6pPr>
            <a:lvl7pPr marL="2971635" indent="-228587" eaLnBrk="0" fontAlgn="base" hangingPunct="0">
              <a:spcBef>
                <a:spcPct val="30000"/>
              </a:spcBef>
              <a:spcAft>
                <a:spcPct val="0"/>
              </a:spcAft>
              <a:defRPr sz="1200">
                <a:solidFill>
                  <a:schemeClr val="tx1"/>
                </a:solidFill>
                <a:latin typeface="Calibri" pitchFamily="34" charset="0"/>
              </a:defRPr>
            </a:lvl7pPr>
            <a:lvl8pPr marL="3428810" indent="-228587" eaLnBrk="0" fontAlgn="base" hangingPunct="0">
              <a:spcBef>
                <a:spcPct val="30000"/>
              </a:spcBef>
              <a:spcAft>
                <a:spcPct val="0"/>
              </a:spcAft>
              <a:defRPr sz="1200">
                <a:solidFill>
                  <a:schemeClr val="tx1"/>
                </a:solidFill>
                <a:latin typeface="Calibri" pitchFamily="34" charset="0"/>
              </a:defRPr>
            </a:lvl8pPr>
            <a:lvl9pPr marL="3885985" indent="-228587" eaLnBrk="0" fontAlgn="base" hangingPunct="0">
              <a:spcBef>
                <a:spcPct val="30000"/>
              </a:spcBef>
              <a:spcAft>
                <a:spcPct val="0"/>
              </a:spcAft>
              <a:defRPr sz="1200">
                <a:solidFill>
                  <a:schemeClr val="tx1"/>
                </a:solidFill>
                <a:latin typeface="Calibri" pitchFamily="34" charset="0"/>
              </a:defRPr>
            </a:lvl9pPr>
          </a:lstStyle>
          <a:p>
            <a:pPr eaLnBrk="1" hangingPunct="1">
              <a:spcBef>
                <a:spcPct val="0"/>
              </a:spcBef>
            </a:pPr>
            <a:fld id="{4C4CFAE1-0A3F-4D5A-BA15-8207F2131855}" type="slidenum">
              <a:rPr lang="en-US" altLang="en-US" smtClean="0">
                <a:latin typeface="Arial" charset="0"/>
                <a:ea typeface="ＭＳ Ｐゴシック" pitchFamily="34" charset="-128"/>
              </a:rPr>
              <a:pPr eaLnBrk="1" hangingPunct="1">
                <a:spcBef>
                  <a:spcPct val="0"/>
                </a:spcBef>
              </a:pPr>
              <a:t>2</a:t>
            </a:fld>
            <a:endParaRPr lang="en-US" altLang="en-US" dirty="0">
              <a:latin typeface="Arial" charset="0"/>
              <a:ea typeface="ＭＳ Ｐゴシック" pitchFamily="34" charset="-128"/>
            </a:endParaRPr>
          </a:p>
        </p:txBody>
      </p:sp>
      <p:sp>
        <p:nvSpPr>
          <p:cNvPr id="51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p:cNvSpPr>
            <a:spLocks noGrp="1" noChangeArrowheads="1"/>
          </p:cNvSpPr>
          <p:nvPr>
            <p:ph type="body" idx="1"/>
          </p:nvPr>
        </p:nvSpPr>
        <p:spPr>
          <a:ln/>
        </p:spPr>
        <p:txBody>
          <a:bodyPr/>
          <a:lstStyle/>
          <a:p>
            <a:pPr marL="0" marR="0" indent="0" algn="l" defTabSz="914400" rtl="0" eaLnBrk="0" fontAlgn="base" latinLnBrk="0" hangingPunct="0">
              <a:lnSpc>
                <a:spcPct val="100000"/>
              </a:lnSpc>
              <a:spcBef>
                <a:spcPct val="30000"/>
              </a:spcBef>
              <a:spcAft>
                <a:spcPct val="0"/>
              </a:spcAft>
              <a:buClrTx/>
              <a:buSzTx/>
              <a:buFont typeface="Arial" pitchFamily="34" charset="0"/>
              <a:buNone/>
              <a:tabLst/>
              <a:defRPr/>
            </a:pPr>
            <a:r>
              <a:rPr lang="en-US" altLang="en-US" sz="1200" b="1" dirty="0"/>
              <a:t>This project summary should be limited to one slide and should be presented in 2-3 minutes.</a:t>
            </a:r>
          </a:p>
          <a:p>
            <a:pPr marL="0" marR="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altLang="en-US" sz="1200" b="1" dirty="0"/>
          </a:p>
          <a:p>
            <a:pPr marL="0" marR="0" indent="0" algn="l" defTabSz="914400" rtl="0" eaLnBrk="0" fontAlgn="base" latinLnBrk="0" hangingPunct="0">
              <a:lnSpc>
                <a:spcPct val="100000"/>
              </a:lnSpc>
              <a:spcBef>
                <a:spcPct val="30000"/>
              </a:spcBef>
              <a:spcAft>
                <a:spcPct val="0"/>
              </a:spcAft>
              <a:buClrTx/>
              <a:buSzTx/>
              <a:buFont typeface="Arial" pitchFamily="34" charset="0"/>
              <a:buNone/>
              <a:tabLst/>
              <a:defRPr/>
            </a:pPr>
            <a:endParaRPr lang="en-US" altLang="en-US" sz="1200" b="1" dirty="0"/>
          </a:p>
          <a:p>
            <a:pPr>
              <a:buFont typeface="Arial" pitchFamily="34" charset="0"/>
              <a:buNone/>
              <a:defRPr/>
            </a:pPr>
            <a:endParaRPr lang="en-US" b="1" dirty="0">
              <a:solidFill>
                <a:schemeClr val="tx2">
                  <a:lumMod val="75000"/>
                </a:schemeClr>
              </a:solidFill>
              <a:ea typeface="ＭＳ Ｐゴシック" charset="-128"/>
            </a:endParaRPr>
          </a:p>
        </p:txBody>
      </p:sp>
    </p:spTree>
    <p:extLst>
      <p:ext uri="{BB962C8B-B14F-4D97-AF65-F5344CB8AC3E}">
        <p14:creationId xmlns:p14="http://schemas.microsoft.com/office/powerpoint/2010/main" val="40254997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ln/>
        </p:spPr>
      </p:sp>
      <p:sp>
        <p:nvSpPr>
          <p:cNvPr id="2765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0988751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spect="1" noChangeArrowheads="1" noTextEdit="1"/>
          </p:cNvSpPr>
          <p:nvPr>
            <p:ph type="sldImg"/>
          </p:nvPr>
        </p:nvSpPr>
        <p:spPr>
          <a:ln/>
        </p:spPr>
      </p:sp>
      <p:sp>
        <p:nvSpPr>
          <p:cNvPr id="28675"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dirty="0">
                <a:solidFill>
                  <a:schemeClr val="tx1"/>
                </a:solidFill>
              </a:rPr>
              <a:t>A symbol would be something like </a:t>
            </a:r>
            <a:r>
              <a:rPr lang="en-US" sz="1200" b="1" i="0" dirty="0" err="1">
                <a:solidFill>
                  <a:schemeClr val="tx1"/>
                </a:solidFill>
              </a:rPr>
              <a:t>T</a:t>
            </a:r>
            <a:r>
              <a:rPr lang="en-US" sz="1200" b="1" i="0" baseline="-25000" dirty="0" err="1">
                <a:solidFill>
                  <a:schemeClr val="tx1"/>
                </a:solidFill>
              </a:rPr>
              <a:t>s</a:t>
            </a:r>
            <a:r>
              <a:rPr lang="en-US" sz="1200" b="1" i="0" dirty="0">
                <a:solidFill>
                  <a:schemeClr val="tx1"/>
                </a:solidFill>
              </a:rPr>
              <a:t> standing for specimen temperature.  Do not list common unit designations (e.g., mm, kW,  </a:t>
            </a:r>
            <a:r>
              <a:rPr lang="en-US" sz="1200" b="1" i="0" dirty="0" err="1">
                <a:solidFill>
                  <a:schemeClr val="tx1"/>
                </a:solidFill>
              </a:rPr>
              <a:t>lb</a:t>
            </a:r>
            <a:r>
              <a:rPr lang="en-US" sz="1200" b="1" i="0" dirty="0">
                <a:solidFill>
                  <a:schemeClr val="tx1"/>
                </a:solidFill>
              </a:rPr>
              <a:t>) or elemental symbols from the periodic table.</a:t>
            </a:r>
          </a:p>
          <a:p>
            <a:pPr eaLnBrk="1" hangingPunct="1"/>
            <a:endParaRPr lang="en-US" b="1" i="0" dirty="0"/>
          </a:p>
        </p:txBody>
      </p:sp>
    </p:spTree>
    <p:extLst>
      <p:ext uri="{BB962C8B-B14F-4D97-AF65-F5344CB8AC3E}">
        <p14:creationId xmlns:p14="http://schemas.microsoft.com/office/powerpoint/2010/main" val="4089758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01157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ln/>
        </p:spPr>
      </p:sp>
      <p:sp>
        <p:nvSpPr>
          <p:cNvPr id="2969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011571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Please use the corresponding excel file to populate the Monthly chart;</a:t>
            </a:r>
            <a:r>
              <a:rPr lang="en-US" b="1" baseline="0" dirty="0"/>
              <a:t> the Cumulative chart will be updated as the Monthly chart is populated. </a:t>
            </a:r>
          </a:p>
          <a:p>
            <a:pPr marL="171450" indent="-171450">
              <a:buFont typeface="Arial" panose="020B0604020202020204" pitchFamily="34" charset="0"/>
              <a:buChar char="•"/>
            </a:pPr>
            <a:r>
              <a:rPr lang="en-US" b="1" baseline="0" dirty="0"/>
              <a:t>The “Proposed” values in the chart should mirror what was included in the Revised Proposal, and potentially may mirror the current “Planned” amounts in SEMS. </a:t>
            </a:r>
          </a:p>
          <a:p>
            <a:pPr marL="171450" indent="-171450">
              <a:buFont typeface="Arial" panose="020B0604020202020204" pitchFamily="34" charset="0"/>
              <a:buChar char="•"/>
            </a:pPr>
            <a:r>
              <a:rPr lang="en-US" b="1" baseline="0" dirty="0"/>
              <a:t>The “Actual” values should mirror SEMS and begin once the Contract was awarded or MIPR received. </a:t>
            </a:r>
          </a:p>
          <a:p>
            <a:pPr marL="171450" indent="-171450">
              <a:buFont typeface="Arial" panose="020B0604020202020204" pitchFamily="34" charset="0"/>
              <a:buChar char="•"/>
            </a:pPr>
            <a:r>
              <a:rPr lang="en-US" b="1" baseline="0" dirty="0"/>
              <a:t>Multiple Performers and FYs Funding Increments should be aggregated in these charts, DO NOT create individual charts for each FY or by Performer unless of particular value for discussion (e.g. One Performer way ahead of others). </a:t>
            </a:r>
          </a:p>
          <a:p>
            <a:pPr marL="171450" indent="-171450">
              <a:buFont typeface="Arial" panose="020B0604020202020204" pitchFamily="34" charset="0"/>
              <a:buChar char="•"/>
            </a:pPr>
            <a:r>
              <a:rPr lang="en-US" b="1" baseline="0" dirty="0"/>
              <a:t>The “Additional Funds for the Next Calendar Year” should be based on the Increments proposed in the Revised Proposal and the current project execution. </a:t>
            </a:r>
            <a:endParaRPr lang="en-US" b="1" dirty="0"/>
          </a:p>
        </p:txBody>
      </p:sp>
      <p:sp>
        <p:nvSpPr>
          <p:cNvPr id="4" name="Slide Number Placeholder 3"/>
          <p:cNvSpPr>
            <a:spLocks noGrp="1"/>
          </p:cNvSpPr>
          <p:nvPr>
            <p:ph type="sldNum" sz="quarter" idx="10"/>
          </p:nvPr>
        </p:nvSpPr>
        <p:spPr/>
        <p:txBody>
          <a:bodyPr/>
          <a:lstStyle/>
          <a:p>
            <a:pPr>
              <a:defRPr/>
            </a:pPr>
            <a:fld id="{A25924F6-FAA1-4E18-B0CD-9D23462080B2}" type="slidenum">
              <a:rPr lang="en-US" smtClean="0"/>
              <a:pPr>
                <a:defRPr/>
              </a:pPr>
              <a:t>30</a:t>
            </a:fld>
            <a:endParaRPr lang="en-US"/>
          </a:p>
        </p:txBody>
      </p:sp>
    </p:spTree>
    <p:extLst>
      <p:ext uri="{BB962C8B-B14F-4D97-AF65-F5344CB8AC3E}">
        <p14:creationId xmlns:p14="http://schemas.microsoft.com/office/powerpoint/2010/main" val="3723544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p:spPr>
        <p:txBody>
          <a:bodyPr/>
          <a:lstStyle/>
          <a:p>
            <a:pPr marL="342900" indent="-342900">
              <a:spcBef>
                <a:spcPct val="50000"/>
              </a:spcBef>
              <a:defRPr/>
            </a:pPr>
            <a:r>
              <a:rPr lang="en-US" sz="1200" b="1" kern="1200" dirty="0">
                <a:solidFill>
                  <a:schemeClr val="tx1"/>
                </a:solidFill>
                <a:latin typeface="Calibri" pitchFamily="34" charset="0"/>
                <a:ea typeface="+mn-ea"/>
                <a:cs typeface="ＭＳ Ｐゴシック" charset="-128"/>
              </a:rPr>
              <a:t>*NOTES:</a:t>
            </a:r>
          </a:p>
          <a:p>
            <a:pPr marL="342900" indent="-342900">
              <a:spcBef>
                <a:spcPct val="50000"/>
              </a:spcBef>
              <a:buFont typeface="Arial" panose="020B0604020202020204" pitchFamily="34" charset="0"/>
              <a:buChar char="•"/>
              <a:defRPr/>
            </a:pPr>
            <a:r>
              <a:rPr lang="en-US" sz="1200" b="1" kern="1200" dirty="0">
                <a:solidFill>
                  <a:schemeClr val="tx1"/>
                </a:solidFill>
                <a:latin typeface="Calibri" pitchFamily="34" charset="0"/>
                <a:ea typeface="+mn-ea"/>
                <a:cs typeface="ＭＳ Ｐゴシック" charset="-128"/>
              </a:rPr>
              <a:t>This table should reflect SERDP funds sent to all directly funded and second tier performers working on the project.	</a:t>
            </a:r>
          </a:p>
          <a:p>
            <a:pPr marL="342900" indent="-342900">
              <a:spcBef>
                <a:spcPct val="50000"/>
              </a:spcBef>
              <a:buFont typeface="Arial" panose="020B0604020202020204" pitchFamily="34" charset="0"/>
              <a:buChar char="•"/>
              <a:defRPr/>
            </a:pPr>
            <a:r>
              <a:rPr lang="en-US" sz="1200" b="1" kern="1200" dirty="0">
                <a:solidFill>
                  <a:schemeClr val="tx1"/>
                </a:solidFill>
                <a:latin typeface="Calibri" pitchFamily="34" charset="0"/>
                <a:ea typeface="+mn-ea"/>
                <a:cs typeface="ＭＳ Ｐゴシック" charset="-128"/>
              </a:rPr>
              <a:t>Include columns for all fiscal years for which funding has been received, is budgeted to be received, or is proposed to be received in the Revised Funding Profile.  Add columns as needed.</a:t>
            </a:r>
          </a:p>
          <a:p>
            <a:pPr marL="342900" indent="-342900">
              <a:spcBef>
                <a:spcPct val="50000"/>
              </a:spcBef>
              <a:buFont typeface="Arial" panose="020B0604020202020204" pitchFamily="34" charset="0"/>
              <a:buChar char="•"/>
              <a:defRPr/>
            </a:pPr>
            <a:r>
              <a:rPr lang="en-US" sz="1200" b="1" kern="1200" dirty="0">
                <a:solidFill>
                  <a:schemeClr val="tx1"/>
                </a:solidFill>
                <a:latin typeface="Calibri" pitchFamily="34" charset="0"/>
                <a:ea typeface="+mn-ea"/>
                <a:cs typeface="ＭＳ Ｐゴシック" charset="-128"/>
              </a:rPr>
              <a:t>Based on your spend rates for funding already received and any discussion with your program manager, identify your proposed out-year funding requirements.  Total should not exceed current total project value.</a:t>
            </a:r>
          </a:p>
          <a:p>
            <a:pPr eaLnBrk="1" hangingPunct="1"/>
            <a:endParaRPr lang="en-US" dirty="0">
              <a:ea typeface="ＭＳ Ｐゴシック" charset="-128"/>
            </a:endParaRPr>
          </a:p>
        </p:txBody>
      </p:sp>
      <p:sp>
        <p:nvSpPr>
          <p:cNvPr id="25604" name="Slide Number Placeholder 3"/>
          <p:cNvSpPr>
            <a:spLocks noGrp="1"/>
          </p:cNvSpPr>
          <p:nvPr>
            <p:ph type="sldNum" sz="quarter" idx="5"/>
          </p:nvPr>
        </p:nvSpPr>
        <p:spPr>
          <a:noFill/>
        </p:spPr>
        <p:txBody>
          <a:bodyPr/>
          <a:lstStyle/>
          <a:p>
            <a:fld id="{218DB56E-F1AC-486A-B158-EEE34BB4F467}" type="slidenum">
              <a:rPr lang="en-US" smtClean="0">
                <a:ea typeface="ＭＳ Ｐゴシック" charset="-128"/>
              </a:rPr>
              <a:pPr/>
              <a:t>3</a:t>
            </a:fld>
            <a:endParaRPr lang="en-US">
              <a:ea typeface="ＭＳ Ｐゴシック" charset="-128"/>
            </a:endParaRPr>
          </a:p>
        </p:txBody>
      </p:sp>
    </p:spTree>
    <p:extLst>
      <p:ext uri="{BB962C8B-B14F-4D97-AF65-F5344CB8AC3E}">
        <p14:creationId xmlns:p14="http://schemas.microsoft.com/office/powerpoint/2010/main" val="2142714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sz="1200" b="1" i="0" dirty="0">
                <a:solidFill>
                  <a:schemeClr val="accent2"/>
                </a:solidFill>
              </a:rPr>
              <a:t>Throughout this briefing/presentation template, suggestions are provided as to the number of slides that can be used to address a particular section of the brief.  Regardless of the number of slides you ultimately use, plan the brief so that it can be delivered in no more than 30 minutes uninterrupted (not including backup slides).</a:t>
            </a:r>
          </a:p>
          <a:p>
            <a:pPr eaLnBrk="1" hangingPunct="1"/>
            <a:endParaRPr lang="en-US" i="0" dirty="0"/>
          </a:p>
        </p:txBody>
      </p:sp>
    </p:spTree>
    <p:extLst>
      <p:ext uri="{BB962C8B-B14F-4D97-AF65-F5344CB8AC3E}">
        <p14:creationId xmlns:p14="http://schemas.microsoft.com/office/powerpoint/2010/main" val="1875604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p:spPr>
        <p:txBody>
          <a:bodyPr/>
          <a:lstStyle/>
          <a:p>
            <a:pPr eaLnBrk="1" hangingPunct="1">
              <a:buFont typeface="Arial" charset="0"/>
              <a:buNone/>
            </a:pPr>
            <a:r>
              <a:rPr lang="en-US" sz="1200" b="1" i="0" dirty="0">
                <a:solidFill>
                  <a:schemeClr val="tx1"/>
                </a:solidFill>
              </a:rPr>
              <a:t>1.  Limit to one slide only.</a:t>
            </a:r>
          </a:p>
          <a:p>
            <a:pPr eaLnBrk="1" hangingPunct="1">
              <a:buFont typeface="Arial" charset="0"/>
              <a:buNone/>
            </a:pPr>
            <a:r>
              <a:rPr lang="en-US" sz="1200" b="1" i="0" dirty="0">
                <a:solidFill>
                  <a:schemeClr val="tx1"/>
                </a:solidFill>
              </a:rPr>
              <a:t>2.  This section is meant to orient the review committee on the overall objectives of the research, regardless of what portion of the planned work was accomplished since project inception or the previous IPR, whichever is applicable.</a:t>
            </a:r>
          </a:p>
          <a:p>
            <a:pPr eaLnBrk="1" hangingPunct="1"/>
            <a:endParaRPr lang="en-US" b="1" i="0" dirty="0"/>
          </a:p>
        </p:txBody>
      </p:sp>
    </p:spTree>
    <p:extLst>
      <p:ext uri="{BB962C8B-B14F-4D97-AF65-F5344CB8AC3E}">
        <p14:creationId xmlns:p14="http://schemas.microsoft.com/office/powerpoint/2010/main" val="1067478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p:spPr>
        <p:txBody>
          <a:bodyPr/>
          <a:lstStyle/>
          <a:p>
            <a:pPr marL="228600" indent="-228600" eaLnBrk="1" hangingPunct="1">
              <a:lnSpc>
                <a:spcPct val="90000"/>
              </a:lnSpc>
              <a:buFont typeface="Arial" charset="0"/>
              <a:buAutoNum type="arabicPeriod"/>
            </a:pPr>
            <a:r>
              <a:rPr lang="en-US" b="1" i="0" dirty="0">
                <a:solidFill>
                  <a:schemeClr val="tx1"/>
                </a:solidFill>
              </a:rPr>
              <a:t>This section may encompass several (3-6) slides.</a:t>
            </a:r>
          </a:p>
          <a:p>
            <a:pPr marL="228600" indent="-228600" eaLnBrk="1" hangingPunct="1">
              <a:lnSpc>
                <a:spcPct val="90000"/>
              </a:lnSpc>
              <a:buFont typeface="Arial" charset="0"/>
              <a:buAutoNum type="arabicPeriod"/>
            </a:pPr>
            <a:r>
              <a:rPr lang="en-US" b="1" i="0" dirty="0">
                <a:solidFill>
                  <a:schemeClr val="tx1"/>
                </a:solidFill>
              </a:rPr>
              <a:t>Use of visuals in addition to text is strongly encouraged</a:t>
            </a:r>
            <a:r>
              <a:rPr lang="en-US" b="1" i="0" dirty="0" smtClean="0">
                <a:solidFill>
                  <a:schemeClr val="tx1"/>
                </a:solidFill>
              </a:rPr>
              <a:t>.</a:t>
            </a:r>
          </a:p>
          <a:p>
            <a:pPr marL="228600" indent="-228600" eaLnBrk="1" hangingPunct="1">
              <a:lnSpc>
                <a:spcPct val="90000"/>
              </a:lnSpc>
              <a:buFont typeface="Arial" charset="0"/>
              <a:buAutoNum type="arabicPeriod"/>
            </a:pPr>
            <a:endParaRPr lang="en-US" b="1" i="0" dirty="0" smtClean="0">
              <a:solidFill>
                <a:schemeClr val="tx1"/>
              </a:solidFill>
            </a:endParaRPr>
          </a:p>
          <a:p>
            <a:pPr marL="228600" indent="-228600" eaLnBrk="1" hangingPunct="1">
              <a:lnSpc>
                <a:spcPct val="90000"/>
              </a:lnSpc>
              <a:buFont typeface="Arial" charset="0"/>
              <a:buAutoNum type="arabicPeriod"/>
            </a:pPr>
            <a:r>
              <a:rPr lang="en-US" b="1" i="0" dirty="0" smtClean="0">
                <a:solidFill>
                  <a:schemeClr val="tx1"/>
                </a:solidFill>
              </a:rPr>
              <a:t>Convert to one question (paired</a:t>
            </a:r>
            <a:r>
              <a:rPr lang="en-US" b="1" i="0" baseline="0" dirty="0" smtClean="0">
                <a:solidFill>
                  <a:schemeClr val="tx1"/>
                </a:solidFill>
              </a:rPr>
              <a:t> plots)</a:t>
            </a:r>
            <a:endParaRPr lang="en-US" b="1" i="0" dirty="0">
              <a:solidFill>
                <a:schemeClr val="tx1"/>
              </a:solidFill>
            </a:endParaRPr>
          </a:p>
          <a:p>
            <a:pPr eaLnBrk="1" hangingPunct="1"/>
            <a:r>
              <a:rPr lang="en-US" b="1" i="0" dirty="0" smtClean="0"/>
              <a:t>Label </a:t>
            </a:r>
            <a:r>
              <a:rPr lang="en-US" b="1" i="0" dirty="0" err="1" smtClean="0"/>
              <a:t>uner</a:t>
            </a:r>
            <a:r>
              <a:rPr lang="en-US" b="1" i="0" baseline="0" dirty="0" smtClean="0"/>
              <a:t> photo</a:t>
            </a:r>
            <a:endParaRPr lang="en-US" b="1" i="0" dirty="0"/>
          </a:p>
        </p:txBody>
      </p:sp>
    </p:spTree>
    <p:extLst>
      <p:ext uri="{BB962C8B-B14F-4D97-AF65-F5344CB8AC3E}">
        <p14:creationId xmlns:p14="http://schemas.microsoft.com/office/powerpoint/2010/main" val="37985665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p:spPr>
        <p:txBody>
          <a:bodyPr/>
          <a:lstStyle/>
          <a:p>
            <a:pPr marL="342900" indent="-342900" eaLnBrk="1" hangingPunct="1">
              <a:lnSpc>
                <a:spcPct val="80000"/>
              </a:lnSpc>
              <a:buFont typeface="Arial" charset="0"/>
              <a:buAutoNum type="arabicPeriod"/>
            </a:pPr>
            <a:r>
              <a:rPr lang="en-US" sz="1800" b="1" i="0" dirty="0">
                <a:solidFill>
                  <a:schemeClr val="tx1"/>
                </a:solidFill>
              </a:rPr>
              <a:t>Nothing in this section should have been presented at previous IPRs</a:t>
            </a:r>
          </a:p>
          <a:p>
            <a:pPr marL="342900" indent="-342900" eaLnBrk="1" hangingPunct="1">
              <a:lnSpc>
                <a:spcPct val="80000"/>
              </a:lnSpc>
              <a:buFont typeface="Arial" charset="0"/>
              <a:buAutoNum type="arabicPeriod"/>
            </a:pPr>
            <a:r>
              <a:rPr lang="en-US" sz="1800" b="1" i="0" dirty="0">
                <a:solidFill>
                  <a:schemeClr val="tx1"/>
                </a:solidFill>
              </a:rPr>
              <a:t>This section should encompass several (3 to 4) slides, with go/no-go information, if applicable, on a separate slide.</a:t>
            </a:r>
          </a:p>
          <a:p>
            <a:pPr marL="342900" indent="-342900" eaLnBrk="1" hangingPunct="1">
              <a:lnSpc>
                <a:spcPct val="80000"/>
              </a:lnSpc>
              <a:buFont typeface="Arial" charset="0"/>
              <a:buAutoNum type="arabicPeriod"/>
            </a:pPr>
            <a:r>
              <a:rPr lang="en-US" sz="1800" b="1" i="0" dirty="0">
                <a:solidFill>
                  <a:schemeClr val="tx1"/>
                </a:solidFill>
              </a:rPr>
              <a:t>The use of graphics/pictures/graphs/tables is strongly encouraged.  Ensure font size on graphics/tables/graphs is large enough to be easily read by the audience and include captions, table headings, axis labels, or legends as applicable.</a:t>
            </a:r>
          </a:p>
          <a:p>
            <a:pPr marL="342900" indent="-342900" eaLnBrk="1" hangingPunct="1">
              <a:lnSpc>
                <a:spcPct val="80000"/>
              </a:lnSpc>
              <a:buFont typeface="Arial" charset="0"/>
              <a:buAutoNum type="arabicPeriod"/>
            </a:pPr>
            <a:r>
              <a:rPr lang="en-US" sz="1800" b="1" i="0" dirty="0">
                <a:solidFill>
                  <a:schemeClr val="tx1"/>
                </a:solidFill>
              </a:rPr>
              <a:t>Ensure that any analytical results are accompanied by a description of appropriate statistical analyses.</a:t>
            </a:r>
          </a:p>
          <a:p>
            <a:pPr marL="342900" indent="-342900" eaLnBrk="1" hangingPunct="1">
              <a:lnSpc>
                <a:spcPct val="80000"/>
              </a:lnSpc>
              <a:buFont typeface="Arial" charset="0"/>
              <a:buAutoNum type="arabicPeriod"/>
            </a:pPr>
            <a:r>
              <a:rPr lang="en-US" sz="1800" b="1" i="0" dirty="0">
                <a:solidFill>
                  <a:schemeClr val="tx1"/>
                </a:solidFill>
              </a:rPr>
              <a:t>This section is expected to make up the majority of your presentation.</a:t>
            </a:r>
          </a:p>
        </p:txBody>
      </p:sp>
    </p:spTree>
    <p:extLst>
      <p:ext uri="{BB962C8B-B14F-4D97-AF65-F5344CB8AC3E}">
        <p14:creationId xmlns:p14="http://schemas.microsoft.com/office/powerpoint/2010/main" val="2935927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ran these model including RH covariates and they did not</a:t>
            </a:r>
            <a:r>
              <a:rPr lang="en-US" baseline="0" dirty="0" smtClean="0"/>
              <a:t> come out significant in the model. What we are thinking is that treatment is washing out any other signal that we might see from the relative humidity covariates. Perhaps, because we see a rather consistent difference in relative humidity between treatments, that the difference in drying (VPD) is driven more strongly by the differences in maximum temperature.  </a:t>
            </a:r>
            <a:endParaRPr lang="en-US" dirty="0"/>
          </a:p>
        </p:txBody>
      </p:sp>
      <p:sp>
        <p:nvSpPr>
          <p:cNvPr id="4" name="Slide Number Placeholder 3"/>
          <p:cNvSpPr>
            <a:spLocks noGrp="1"/>
          </p:cNvSpPr>
          <p:nvPr>
            <p:ph type="sldNum" sz="quarter" idx="10"/>
          </p:nvPr>
        </p:nvSpPr>
        <p:spPr/>
        <p:txBody>
          <a:bodyPr/>
          <a:lstStyle/>
          <a:p>
            <a:pPr>
              <a:defRPr/>
            </a:pPr>
            <a:fld id="{5481308D-7E00-429B-9F21-CA2335CF8D6F}" type="slidenum">
              <a:rPr lang="en-US" smtClean="0"/>
              <a:pPr>
                <a:defRPr/>
              </a:pPr>
              <a:t>11</a:t>
            </a:fld>
            <a:endParaRPr lang="en-US"/>
          </a:p>
        </p:txBody>
      </p:sp>
    </p:spTree>
    <p:extLst>
      <p:ext uri="{BB962C8B-B14F-4D97-AF65-F5344CB8AC3E}">
        <p14:creationId xmlns:p14="http://schemas.microsoft.com/office/powerpoint/2010/main" val="2156127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5481308D-7E00-429B-9F21-CA2335CF8D6F}" type="slidenum">
              <a:rPr lang="en-US" smtClean="0"/>
              <a:pPr>
                <a:defRPr/>
              </a:pPr>
              <a:t>13</a:t>
            </a:fld>
            <a:endParaRPr lang="en-US"/>
          </a:p>
        </p:txBody>
      </p:sp>
    </p:spTree>
    <p:extLst>
      <p:ext uri="{BB962C8B-B14F-4D97-AF65-F5344CB8AC3E}">
        <p14:creationId xmlns:p14="http://schemas.microsoft.com/office/powerpoint/2010/main" val="3742138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28600" y="2743200"/>
            <a:ext cx="8686800" cy="917575"/>
          </a:xfrm>
        </p:spPr>
        <p:txBody>
          <a:bodyPr/>
          <a:lstStyle>
            <a:lvl1pPr>
              <a:defRPr b="1">
                <a:solidFill>
                  <a:srgbClr val="0D609C"/>
                </a:solidFill>
              </a:defRPr>
            </a:lvl1pPr>
          </a:lstStyle>
          <a:p>
            <a:r>
              <a:rPr lang="en-US"/>
              <a:t>Click to edit Master title style</a:t>
            </a:r>
            <a:endParaRPr lang="en-US" dirty="0"/>
          </a:p>
        </p:txBody>
      </p:sp>
      <p:sp>
        <p:nvSpPr>
          <p:cNvPr id="5123" name="Rectangle 3"/>
          <p:cNvSpPr>
            <a:spLocks noGrp="1" noChangeArrowheads="1"/>
          </p:cNvSpPr>
          <p:nvPr>
            <p:ph type="subTitle" idx="1"/>
          </p:nvPr>
        </p:nvSpPr>
        <p:spPr>
          <a:xfrm>
            <a:off x="1371600" y="3886200"/>
            <a:ext cx="6400800" cy="914400"/>
          </a:xfrm>
        </p:spPr>
        <p:txBody>
          <a:bodyPr/>
          <a:lstStyle>
            <a:lvl1pPr marL="0" indent="0" algn="ctr">
              <a:lnSpc>
                <a:spcPct val="80000"/>
              </a:lnSpc>
              <a:buFont typeface="Arial" charset="0"/>
              <a:buNone/>
              <a:defRPr sz="2000" b="1">
                <a:solidFill>
                  <a:srgbClr val="000000"/>
                </a:solidFill>
              </a:defRPr>
            </a:lvl1pPr>
          </a:lstStyle>
          <a:p>
            <a:r>
              <a:rPr lang="en-US"/>
              <a:t>Click to edit Master subtitle style</a:t>
            </a:r>
            <a:endParaRPr lang="en-US" dirty="0"/>
          </a:p>
        </p:txBody>
      </p:sp>
    </p:spTree>
    <p:extLst>
      <p:ext uri="{BB962C8B-B14F-4D97-AF65-F5344CB8AC3E}">
        <p14:creationId xmlns:p14="http://schemas.microsoft.com/office/powerpoint/2010/main" val="40349241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609C"/>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lvl1pPr>
              <a:buClrTx/>
              <a:defRPr>
                <a:solidFill>
                  <a:srgbClr val="000000"/>
                </a:solidFill>
              </a:defRPr>
            </a:lvl1pPr>
            <a:lvl2pPr>
              <a:buClrTx/>
              <a:defRPr>
                <a:solidFill>
                  <a:srgbClr val="000000"/>
                </a:solidFill>
              </a:defRPr>
            </a:lvl2pPr>
            <a:lvl3pPr>
              <a:buClrTx/>
              <a:defRPr>
                <a:solidFill>
                  <a:srgbClr val="000000"/>
                </a:solidFill>
              </a:defRPr>
            </a:lvl3pPr>
            <a:lvl4pPr>
              <a:buClrTx/>
              <a:defRPr>
                <a:solidFill>
                  <a:srgbClr val="000000"/>
                </a:solidFill>
              </a:defRPr>
            </a:lvl4pPr>
            <a:lvl5pPr>
              <a:buClrTx/>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69CC7DA1-28FE-434E-BB02-0E74B489278A}" type="slidenum">
              <a:rPr lang="en-US" smtClean="0"/>
              <a:pPr>
                <a:defRPr/>
              </a:pPr>
              <a:t>‹#›</a:t>
            </a:fld>
            <a:endParaRPr lang="en-US" dirty="0"/>
          </a:p>
        </p:txBody>
      </p:sp>
    </p:spTree>
    <p:extLst>
      <p:ext uri="{BB962C8B-B14F-4D97-AF65-F5344CB8AC3E}">
        <p14:creationId xmlns:p14="http://schemas.microsoft.com/office/powerpoint/2010/main" val="2008947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914400"/>
            <a:ext cx="2133600" cy="5211763"/>
          </a:xfrm>
        </p:spPr>
        <p:txBody>
          <a:bodyPr vert="eaVert"/>
          <a:lstStyle>
            <a:lvl1pPr>
              <a:defRPr>
                <a:solidFill>
                  <a:srgbClr val="0D609C"/>
                </a:solidFill>
              </a:defRPr>
            </a:lvl1pPr>
          </a:lstStyle>
          <a:p>
            <a:r>
              <a:rPr lang="en-US"/>
              <a:t>Click to edit Master title style</a:t>
            </a:r>
          </a:p>
        </p:txBody>
      </p:sp>
      <p:sp>
        <p:nvSpPr>
          <p:cNvPr id="3" name="Vertical Text Placeholder 2"/>
          <p:cNvSpPr>
            <a:spLocks noGrp="1"/>
          </p:cNvSpPr>
          <p:nvPr>
            <p:ph type="body" orient="vert" idx="1"/>
          </p:nvPr>
        </p:nvSpPr>
        <p:spPr>
          <a:xfrm>
            <a:off x="152400" y="914400"/>
            <a:ext cx="6248400" cy="5211763"/>
          </a:xfrm>
        </p:spPr>
        <p:txBody>
          <a:bodyPr vert="eaVert"/>
          <a:lstStyle>
            <a:lvl1pPr>
              <a:buClrTx/>
              <a:defRPr>
                <a:solidFill>
                  <a:srgbClr val="000000"/>
                </a:solidFill>
              </a:defRPr>
            </a:lvl1pPr>
            <a:lvl2pPr>
              <a:buClrTx/>
              <a:defRPr>
                <a:solidFill>
                  <a:srgbClr val="000000"/>
                </a:solidFill>
              </a:defRPr>
            </a:lvl2pPr>
            <a:lvl3pPr>
              <a:buClrTx/>
              <a:defRPr>
                <a:solidFill>
                  <a:srgbClr val="000000"/>
                </a:solidFill>
              </a:defRPr>
            </a:lvl3pPr>
            <a:lvl4pPr>
              <a:buClrTx/>
              <a:defRPr>
                <a:solidFill>
                  <a:srgbClr val="000000"/>
                </a:solidFill>
              </a:defRPr>
            </a:lvl4pPr>
            <a:lvl5pPr>
              <a:buClrTx/>
              <a:defRPr>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CEC6312B-1F2F-44A5-A784-387BE1298698}" type="slidenum">
              <a:rPr lang="en-US" smtClean="0"/>
              <a:pPr>
                <a:defRPr/>
              </a:pPr>
              <a:t>‹#›</a:t>
            </a:fld>
            <a:endParaRPr lang="en-US" dirty="0"/>
          </a:p>
        </p:txBody>
      </p:sp>
    </p:spTree>
    <p:extLst>
      <p:ext uri="{BB962C8B-B14F-4D97-AF65-F5344CB8AC3E}">
        <p14:creationId xmlns:p14="http://schemas.microsoft.com/office/powerpoint/2010/main" val="421512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914400"/>
            <a:ext cx="6324600" cy="762000"/>
          </a:xfrm>
        </p:spPr>
        <p:txBody>
          <a:bodyPr/>
          <a:lstStyle/>
          <a:p>
            <a:r>
              <a:rPr lang="en-US"/>
              <a:t>Click to edit Master title style</a:t>
            </a:r>
          </a:p>
        </p:txBody>
      </p:sp>
      <p:sp>
        <p:nvSpPr>
          <p:cNvPr id="3" name="Table Placeholder 2"/>
          <p:cNvSpPr>
            <a:spLocks noGrp="1"/>
          </p:cNvSpPr>
          <p:nvPr>
            <p:ph type="tbl" idx="1"/>
          </p:nvPr>
        </p:nvSpPr>
        <p:spPr>
          <a:xfrm>
            <a:off x="457200" y="1905000"/>
            <a:ext cx="8229600" cy="4221163"/>
          </a:xfrm>
        </p:spPr>
        <p:txBody>
          <a:bodyPr/>
          <a:lstStyle/>
          <a:p>
            <a:pPr lvl="0"/>
            <a:endParaRPr lang="en-US" noProof="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05C2B55A-24AD-48A5-A6CE-F2DA7D32F632}" type="slidenum">
              <a:rPr lang="en-US"/>
              <a:pPr>
                <a:defRPr/>
              </a:pPr>
              <a:t>‹#›</a:t>
            </a:fld>
            <a:endParaRPr lang="en-US" dirty="0"/>
          </a:p>
        </p:txBody>
      </p:sp>
    </p:spTree>
    <p:extLst>
      <p:ext uri="{BB962C8B-B14F-4D97-AF65-F5344CB8AC3E}">
        <p14:creationId xmlns:p14="http://schemas.microsoft.com/office/powerpoint/2010/main" val="13804157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609C"/>
                </a:solidFill>
              </a:defRPr>
            </a:lvl1pPr>
          </a:lstStyle>
          <a:p>
            <a:r>
              <a:rPr lang="en-US"/>
              <a:t>Click to edit Master title style</a:t>
            </a:r>
          </a:p>
        </p:txBody>
      </p:sp>
      <p:sp>
        <p:nvSpPr>
          <p:cNvPr id="3" name="Content Placeholder 2"/>
          <p:cNvSpPr>
            <a:spLocks noGrp="1"/>
          </p:cNvSpPr>
          <p:nvPr>
            <p:ph idx="1"/>
          </p:nvPr>
        </p:nvSpPr>
        <p:spPr/>
        <p:txBody>
          <a:bodyPr/>
          <a:lstStyle>
            <a:lvl1pPr>
              <a:buClrTx/>
              <a:defRPr sz="2400">
                <a:solidFill>
                  <a:srgbClr val="000000"/>
                </a:solidFill>
              </a:defRPr>
            </a:lvl1pPr>
            <a:lvl2pPr>
              <a:buClrTx/>
              <a:defRPr sz="2000">
                <a:solidFill>
                  <a:srgbClr val="000000"/>
                </a:solidFill>
              </a:defRPr>
            </a:lvl2pPr>
            <a:lvl3pPr>
              <a:buClrTx/>
              <a:defRPr sz="1800">
                <a:solidFill>
                  <a:srgbClr val="000000"/>
                </a:solidFill>
              </a:defRPr>
            </a:lvl3pPr>
            <a:lvl4pPr>
              <a:buClrTx/>
              <a:defRPr sz="1600">
                <a:solidFill>
                  <a:srgbClr val="000000"/>
                </a:solidFill>
              </a:defRPr>
            </a:lvl4pPr>
            <a:lvl5pPr>
              <a:buClrTx/>
              <a:defRPr sz="1400">
                <a:solidFill>
                  <a:srgbClr val="00000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8C8B53A7-21D7-4990-A3BD-F06DCAE13504}" type="slidenum">
              <a:rPr lang="en-US" smtClean="0"/>
              <a:pPr>
                <a:defRPr/>
              </a:pPr>
              <a:t>‹#›</a:t>
            </a:fld>
            <a:endParaRPr lang="en-US" dirty="0"/>
          </a:p>
        </p:txBody>
      </p:sp>
    </p:spTree>
    <p:extLst>
      <p:ext uri="{BB962C8B-B14F-4D97-AF65-F5344CB8AC3E}">
        <p14:creationId xmlns:p14="http://schemas.microsoft.com/office/powerpoint/2010/main" val="1965805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solidFill>
                  <a:srgbClr val="0D609C"/>
                </a:solidFill>
              </a:defRPr>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000000"/>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3"/>
          <p:cNvSpPr>
            <a:spLocks noGrp="1" noChangeArrowheads="1"/>
          </p:cNvSpPr>
          <p:nvPr>
            <p:ph type="dt" sz="half" idx="10"/>
          </p:nvPr>
        </p:nvSpPr>
        <p:spPr>
          <a:ln/>
        </p:spPr>
        <p:txBody>
          <a:bodyPr/>
          <a:lstStyle>
            <a:lvl1pPr>
              <a:defRPr/>
            </a:lvl1pPr>
          </a:lstStyle>
          <a:p>
            <a:pPr>
              <a:defRPr/>
            </a:pPr>
            <a:endParaRPr lang="en-US"/>
          </a:p>
        </p:txBody>
      </p:sp>
      <p:sp>
        <p:nvSpPr>
          <p:cNvPr id="5" name="Rectangle 14"/>
          <p:cNvSpPr>
            <a:spLocks noGrp="1" noChangeArrowheads="1"/>
          </p:cNvSpPr>
          <p:nvPr>
            <p:ph type="ftr" sz="quarter" idx="11"/>
          </p:nvPr>
        </p:nvSpPr>
        <p:spPr>
          <a:ln/>
        </p:spPr>
        <p:txBody>
          <a:bodyPr/>
          <a:lstStyle>
            <a:lvl1pPr>
              <a:defRPr/>
            </a:lvl1pPr>
          </a:lstStyle>
          <a:p>
            <a:pPr>
              <a:defRPr/>
            </a:pPr>
            <a:endParaRPr lang="en-US"/>
          </a:p>
        </p:txBody>
      </p:sp>
      <p:sp>
        <p:nvSpPr>
          <p:cNvPr id="6" name="Rectangle 15"/>
          <p:cNvSpPr>
            <a:spLocks noGrp="1" noChangeArrowheads="1"/>
          </p:cNvSpPr>
          <p:nvPr>
            <p:ph type="sldNum" sz="quarter" idx="12"/>
          </p:nvPr>
        </p:nvSpPr>
        <p:spPr>
          <a:ln/>
        </p:spPr>
        <p:txBody>
          <a:bodyPr/>
          <a:lstStyle>
            <a:lvl1pPr>
              <a:defRPr/>
            </a:lvl1pPr>
          </a:lstStyle>
          <a:p>
            <a:pPr>
              <a:defRPr/>
            </a:pPr>
            <a:fld id="{0189E029-DE79-4E31-BF85-364ED8B380A7}" type="slidenum">
              <a:rPr lang="en-US" smtClean="0"/>
              <a:pPr>
                <a:defRPr/>
              </a:pPr>
              <a:t>‹#›</a:t>
            </a:fld>
            <a:endParaRPr lang="en-US" dirty="0"/>
          </a:p>
        </p:txBody>
      </p:sp>
    </p:spTree>
    <p:extLst>
      <p:ext uri="{BB962C8B-B14F-4D97-AF65-F5344CB8AC3E}">
        <p14:creationId xmlns:p14="http://schemas.microsoft.com/office/powerpoint/2010/main" val="143423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609C"/>
                </a:solidFill>
              </a:defRPr>
            </a:lvl1pPr>
          </a:lstStyle>
          <a:p>
            <a:r>
              <a:rPr lang="en-US"/>
              <a:t>Click to edit Master title style</a:t>
            </a:r>
          </a:p>
        </p:txBody>
      </p:sp>
      <p:sp>
        <p:nvSpPr>
          <p:cNvPr id="3" name="Content Placeholder 2"/>
          <p:cNvSpPr>
            <a:spLocks noGrp="1"/>
          </p:cNvSpPr>
          <p:nvPr>
            <p:ph sz="half" idx="1"/>
          </p:nvPr>
        </p:nvSpPr>
        <p:spPr>
          <a:xfrm>
            <a:off x="457200" y="1905000"/>
            <a:ext cx="4038600" cy="4221163"/>
          </a:xfrm>
        </p:spPr>
        <p:txBody>
          <a:bodyPr/>
          <a:lstStyle>
            <a:lvl1pPr>
              <a:buClrTx/>
              <a:defRPr sz="2400">
                <a:solidFill>
                  <a:srgbClr val="000000"/>
                </a:solidFill>
              </a:defRPr>
            </a:lvl1pPr>
            <a:lvl2pPr>
              <a:buClrTx/>
              <a:defRPr sz="2000">
                <a:solidFill>
                  <a:srgbClr val="000000"/>
                </a:solidFill>
              </a:defRPr>
            </a:lvl2pPr>
            <a:lvl3pPr>
              <a:buClrTx/>
              <a:defRPr sz="1800">
                <a:solidFill>
                  <a:srgbClr val="000000"/>
                </a:solidFill>
              </a:defRPr>
            </a:lvl3pPr>
            <a:lvl4pPr>
              <a:buClrTx/>
              <a:defRPr sz="1600">
                <a:solidFill>
                  <a:srgbClr val="000000"/>
                </a:solidFill>
              </a:defRPr>
            </a:lvl4pPr>
            <a:lvl5pPr>
              <a:buClrTx/>
              <a:defRPr sz="1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905000"/>
            <a:ext cx="4038600" cy="4221163"/>
          </a:xfrm>
        </p:spPr>
        <p:txBody>
          <a:bodyPr/>
          <a:lstStyle>
            <a:lvl1pPr>
              <a:buClrTx/>
              <a:defRPr sz="2400">
                <a:solidFill>
                  <a:srgbClr val="000000"/>
                </a:solidFill>
              </a:defRPr>
            </a:lvl1pPr>
            <a:lvl2pPr>
              <a:buClrTx/>
              <a:defRPr sz="2000">
                <a:solidFill>
                  <a:srgbClr val="000000"/>
                </a:solidFill>
              </a:defRPr>
            </a:lvl2pPr>
            <a:lvl3pPr>
              <a:buClrTx/>
              <a:defRPr sz="1800">
                <a:solidFill>
                  <a:srgbClr val="000000"/>
                </a:solidFill>
              </a:defRPr>
            </a:lvl3pPr>
            <a:lvl4pPr>
              <a:buClrTx/>
              <a:defRPr sz="1600">
                <a:solidFill>
                  <a:srgbClr val="000000"/>
                </a:solidFill>
              </a:defRPr>
            </a:lvl4pPr>
            <a:lvl5pPr>
              <a:buClrTx/>
              <a:defRPr sz="1400">
                <a:solidFill>
                  <a:srgbClr val="000000"/>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D971E41D-BC73-4614-9123-DE6CF50CF4DC}" type="slidenum">
              <a:rPr lang="en-US" smtClean="0"/>
              <a:pPr>
                <a:defRPr/>
              </a:pPr>
              <a:t>‹#›</a:t>
            </a:fld>
            <a:endParaRPr lang="en-US" dirty="0"/>
          </a:p>
        </p:txBody>
      </p:sp>
    </p:spTree>
    <p:extLst>
      <p:ext uri="{BB962C8B-B14F-4D97-AF65-F5344CB8AC3E}">
        <p14:creationId xmlns:p14="http://schemas.microsoft.com/office/powerpoint/2010/main" val="4133758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solidFill>
                  <a:srgbClr val="0D609C"/>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4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solidFill>
                  <a:srgbClr val="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solidFill>
                  <a:srgbClr val="000000"/>
                </a:solidFill>
              </a:defRPr>
            </a:lvl1pPr>
            <a:lvl2pPr>
              <a:defRPr sz="2000">
                <a:solidFill>
                  <a:srgbClr val="000000"/>
                </a:solidFill>
              </a:defRPr>
            </a:lvl2pPr>
            <a:lvl3pPr>
              <a:defRPr sz="1800">
                <a:solidFill>
                  <a:srgbClr val="000000"/>
                </a:solidFill>
              </a:defRPr>
            </a:lvl3pPr>
            <a:lvl4pPr>
              <a:defRPr sz="1600">
                <a:solidFill>
                  <a:srgbClr val="000000"/>
                </a:solidFill>
              </a:defRPr>
            </a:lvl4pPr>
            <a:lvl5pPr>
              <a:defRPr sz="1400">
                <a:solidFill>
                  <a:srgbClr val="000000"/>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13"/>
          <p:cNvSpPr>
            <a:spLocks noGrp="1" noChangeArrowheads="1"/>
          </p:cNvSpPr>
          <p:nvPr>
            <p:ph type="dt" sz="half" idx="10"/>
          </p:nvPr>
        </p:nvSpPr>
        <p:spPr>
          <a:ln/>
        </p:spPr>
        <p:txBody>
          <a:bodyPr/>
          <a:lstStyle>
            <a:lvl1pPr>
              <a:defRPr/>
            </a:lvl1pPr>
          </a:lstStyle>
          <a:p>
            <a:pPr>
              <a:defRPr/>
            </a:pPr>
            <a:endParaRPr lang="en-US"/>
          </a:p>
        </p:txBody>
      </p:sp>
      <p:sp>
        <p:nvSpPr>
          <p:cNvPr id="8" name="Rectangle 14"/>
          <p:cNvSpPr>
            <a:spLocks noGrp="1" noChangeArrowheads="1"/>
          </p:cNvSpPr>
          <p:nvPr>
            <p:ph type="ftr" sz="quarter" idx="11"/>
          </p:nvPr>
        </p:nvSpPr>
        <p:spPr>
          <a:ln/>
        </p:spPr>
        <p:txBody>
          <a:bodyPr/>
          <a:lstStyle>
            <a:lvl1pPr>
              <a:defRPr/>
            </a:lvl1pPr>
          </a:lstStyle>
          <a:p>
            <a:pPr>
              <a:defRPr/>
            </a:pPr>
            <a:endParaRPr lang="en-US"/>
          </a:p>
        </p:txBody>
      </p:sp>
      <p:sp>
        <p:nvSpPr>
          <p:cNvPr id="9" name="Rectangle 15"/>
          <p:cNvSpPr>
            <a:spLocks noGrp="1" noChangeArrowheads="1"/>
          </p:cNvSpPr>
          <p:nvPr>
            <p:ph type="sldNum" sz="quarter" idx="12"/>
          </p:nvPr>
        </p:nvSpPr>
        <p:spPr>
          <a:ln/>
        </p:spPr>
        <p:txBody>
          <a:bodyPr/>
          <a:lstStyle>
            <a:lvl1pPr>
              <a:defRPr/>
            </a:lvl1pPr>
          </a:lstStyle>
          <a:p>
            <a:pPr>
              <a:defRPr/>
            </a:pPr>
            <a:fld id="{576E27A1-B910-4A44-9D3C-64F3CFE24622}" type="slidenum">
              <a:rPr lang="en-US" smtClean="0"/>
              <a:pPr>
                <a:defRPr/>
              </a:pPr>
              <a:t>‹#›</a:t>
            </a:fld>
            <a:endParaRPr lang="en-US" dirty="0"/>
          </a:p>
        </p:txBody>
      </p:sp>
    </p:spTree>
    <p:extLst>
      <p:ext uri="{BB962C8B-B14F-4D97-AF65-F5344CB8AC3E}">
        <p14:creationId xmlns:p14="http://schemas.microsoft.com/office/powerpoint/2010/main" val="4066166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609C"/>
                </a:solidFill>
              </a:defRPr>
            </a:lvl1pPr>
          </a:lstStyle>
          <a:p>
            <a:r>
              <a:rPr lang="en-US"/>
              <a:t>Click to edit Master title style</a:t>
            </a:r>
          </a:p>
        </p:txBody>
      </p:sp>
      <p:sp>
        <p:nvSpPr>
          <p:cNvPr id="3" name="Rectangle 13"/>
          <p:cNvSpPr>
            <a:spLocks noGrp="1" noChangeArrowheads="1"/>
          </p:cNvSpPr>
          <p:nvPr>
            <p:ph type="dt" sz="half" idx="10"/>
          </p:nvPr>
        </p:nvSpPr>
        <p:spPr>
          <a:ln/>
        </p:spPr>
        <p:txBody>
          <a:bodyPr/>
          <a:lstStyle>
            <a:lvl1pPr>
              <a:defRPr/>
            </a:lvl1pPr>
          </a:lstStyle>
          <a:p>
            <a:pPr>
              <a:defRPr/>
            </a:pPr>
            <a:endParaRPr lang="en-US"/>
          </a:p>
        </p:txBody>
      </p:sp>
      <p:sp>
        <p:nvSpPr>
          <p:cNvPr id="4" name="Rectangle 14"/>
          <p:cNvSpPr>
            <a:spLocks noGrp="1" noChangeArrowheads="1"/>
          </p:cNvSpPr>
          <p:nvPr>
            <p:ph type="ftr" sz="quarter" idx="11"/>
          </p:nvPr>
        </p:nvSpPr>
        <p:spPr>
          <a:ln/>
        </p:spPr>
        <p:txBody>
          <a:bodyPr/>
          <a:lstStyle>
            <a:lvl1pPr>
              <a:defRPr/>
            </a:lvl1pPr>
          </a:lstStyle>
          <a:p>
            <a:pPr>
              <a:defRPr/>
            </a:pPr>
            <a:endParaRPr lang="en-US"/>
          </a:p>
        </p:txBody>
      </p:sp>
      <p:sp>
        <p:nvSpPr>
          <p:cNvPr id="5" name="Rectangle 15"/>
          <p:cNvSpPr>
            <a:spLocks noGrp="1" noChangeArrowheads="1"/>
          </p:cNvSpPr>
          <p:nvPr>
            <p:ph type="sldNum" sz="quarter" idx="12"/>
          </p:nvPr>
        </p:nvSpPr>
        <p:spPr>
          <a:ln/>
        </p:spPr>
        <p:txBody>
          <a:bodyPr/>
          <a:lstStyle>
            <a:lvl1pPr>
              <a:defRPr/>
            </a:lvl1pPr>
          </a:lstStyle>
          <a:p>
            <a:pPr>
              <a:defRPr/>
            </a:pPr>
            <a:fld id="{201B7501-A423-41AB-9E02-F351CC82440B}" type="slidenum">
              <a:rPr lang="en-US" smtClean="0"/>
              <a:pPr>
                <a:defRPr/>
              </a:pPr>
              <a:t>‹#›</a:t>
            </a:fld>
            <a:endParaRPr lang="en-US" dirty="0"/>
          </a:p>
        </p:txBody>
      </p:sp>
    </p:spTree>
    <p:extLst>
      <p:ext uri="{BB962C8B-B14F-4D97-AF65-F5344CB8AC3E}">
        <p14:creationId xmlns:p14="http://schemas.microsoft.com/office/powerpoint/2010/main" val="31850286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FFFFFF"/>
        </a:solidFill>
        <a:effectLst/>
      </p:bgPr>
    </p:bg>
    <p:spTree>
      <p:nvGrpSpPr>
        <p:cNvPr id="1" name=""/>
        <p:cNvGrpSpPr/>
        <p:nvPr/>
      </p:nvGrpSpPr>
      <p:grpSpPr>
        <a:xfrm>
          <a:off x="0" y="0"/>
          <a:ext cx="0" cy="0"/>
          <a:chOff x="0" y="0"/>
          <a:chExt cx="0" cy="0"/>
        </a:xfrm>
      </p:grpSpPr>
      <p:sp>
        <p:nvSpPr>
          <p:cNvPr id="2" name="Rectangle 13"/>
          <p:cNvSpPr>
            <a:spLocks noGrp="1" noChangeArrowheads="1"/>
          </p:cNvSpPr>
          <p:nvPr>
            <p:ph type="dt" sz="half" idx="10"/>
          </p:nvPr>
        </p:nvSpPr>
        <p:spPr>
          <a:ln/>
        </p:spPr>
        <p:txBody>
          <a:bodyPr/>
          <a:lstStyle>
            <a:lvl1pPr>
              <a:defRPr/>
            </a:lvl1pPr>
          </a:lstStyle>
          <a:p>
            <a:pPr>
              <a:defRPr/>
            </a:pPr>
            <a:endParaRPr lang="en-US"/>
          </a:p>
        </p:txBody>
      </p:sp>
      <p:sp>
        <p:nvSpPr>
          <p:cNvPr id="3" name="Rectangle 14"/>
          <p:cNvSpPr>
            <a:spLocks noGrp="1" noChangeArrowheads="1"/>
          </p:cNvSpPr>
          <p:nvPr>
            <p:ph type="ftr" sz="quarter" idx="11"/>
          </p:nvPr>
        </p:nvSpPr>
        <p:spPr>
          <a:ln/>
        </p:spPr>
        <p:txBody>
          <a:bodyPr/>
          <a:lstStyle>
            <a:lvl1pPr>
              <a:defRPr/>
            </a:lvl1pPr>
          </a:lstStyle>
          <a:p>
            <a:pPr>
              <a:defRPr/>
            </a:pPr>
            <a:endParaRPr lang="en-US"/>
          </a:p>
        </p:txBody>
      </p:sp>
      <p:sp>
        <p:nvSpPr>
          <p:cNvPr id="4" name="Rectangle 15"/>
          <p:cNvSpPr>
            <a:spLocks noGrp="1" noChangeArrowheads="1"/>
          </p:cNvSpPr>
          <p:nvPr>
            <p:ph type="sldNum" sz="quarter" idx="12"/>
          </p:nvPr>
        </p:nvSpPr>
        <p:spPr>
          <a:ln/>
        </p:spPr>
        <p:txBody>
          <a:bodyPr/>
          <a:lstStyle>
            <a:lvl1pPr>
              <a:defRPr/>
            </a:lvl1pPr>
          </a:lstStyle>
          <a:p>
            <a:pPr>
              <a:defRPr/>
            </a:pPr>
            <a:fld id="{583DB036-1CEA-4F14-90C1-DAD0AAE6E344}" type="slidenum">
              <a:rPr lang="en-US" smtClean="0"/>
              <a:pPr>
                <a:defRPr/>
              </a:pPr>
              <a:t>‹#›</a:t>
            </a:fld>
            <a:endParaRPr lang="en-US" dirty="0"/>
          </a:p>
        </p:txBody>
      </p:sp>
    </p:spTree>
    <p:extLst>
      <p:ext uri="{BB962C8B-B14F-4D97-AF65-F5344CB8AC3E}">
        <p14:creationId xmlns:p14="http://schemas.microsoft.com/office/powerpoint/2010/main" val="3078738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3008313" cy="1162050"/>
          </a:xfrm>
        </p:spPr>
        <p:txBody>
          <a:bodyPr anchor="b"/>
          <a:lstStyle>
            <a:lvl1pPr algn="l">
              <a:defRPr sz="2000" b="1">
                <a:solidFill>
                  <a:srgbClr val="0D609C"/>
                </a:solidFill>
              </a:defRPr>
            </a:lvl1pPr>
          </a:lstStyle>
          <a:p>
            <a:r>
              <a:rPr lang="en-US"/>
              <a:t>Click to edit Master title style</a:t>
            </a:r>
            <a:endParaRPr lang="en-US" dirty="0"/>
          </a:p>
        </p:txBody>
      </p:sp>
      <p:sp>
        <p:nvSpPr>
          <p:cNvPr id="3" name="Content Placeholder 2"/>
          <p:cNvSpPr>
            <a:spLocks noGrp="1"/>
          </p:cNvSpPr>
          <p:nvPr>
            <p:ph idx="1"/>
          </p:nvPr>
        </p:nvSpPr>
        <p:spPr>
          <a:xfrm>
            <a:off x="3575050" y="685800"/>
            <a:ext cx="5111750" cy="5853113"/>
          </a:xfrm>
        </p:spPr>
        <p:txBody>
          <a:bodyPr/>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847850"/>
            <a:ext cx="3008313" cy="4691063"/>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ln/>
        </p:spPr>
        <p:txBody>
          <a:bodyPr/>
          <a:lstStyle>
            <a:lvl1pPr>
              <a:defRPr/>
            </a:lvl1pPr>
          </a:lstStyle>
          <a:p>
            <a:pPr>
              <a:defRPr/>
            </a:pPr>
            <a:fld id="{2EAB0793-6CDB-47E4-8E86-9B16CD3C8533}" type="slidenum">
              <a:rPr lang="en-US" smtClean="0"/>
              <a:pPr>
                <a:defRPr/>
              </a:pPr>
              <a:t>‹#›</a:t>
            </a:fld>
            <a:endParaRPr lang="en-US" dirty="0"/>
          </a:p>
        </p:txBody>
      </p:sp>
    </p:spTree>
    <p:extLst>
      <p:ext uri="{BB962C8B-B14F-4D97-AF65-F5344CB8AC3E}">
        <p14:creationId xmlns:p14="http://schemas.microsoft.com/office/powerpoint/2010/main" val="2789780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solidFill>
                  <a:srgbClr val="000000"/>
                </a:solidFill>
              </a:defRPr>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solidFill>
                  <a:srgbClr val="000000"/>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solidFill>
                  <a:srgbClr val="000000"/>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3"/>
          <p:cNvSpPr>
            <a:spLocks noGrp="1" noChangeArrowheads="1"/>
          </p:cNvSpPr>
          <p:nvPr>
            <p:ph type="dt" sz="half" idx="10"/>
          </p:nvPr>
        </p:nvSpPr>
        <p:spPr>
          <a:ln/>
        </p:spPr>
        <p:txBody>
          <a:bodyPr/>
          <a:lstStyle>
            <a:lvl1pPr>
              <a:defRPr/>
            </a:lvl1pPr>
          </a:lstStyle>
          <a:p>
            <a:pPr>
              <a:defRPr/>
            </a:pPr>
            <a:endParaRPr lang="en-US"/>
          </a:p>
        </p:txBody>
      </p:sp>
      <p:sp>
        <p:nvSpPr>
          <p:cNvPr id="6" name="Rectangle 14"/>
          <p:cNvSpPr>
            <a:spLocks noGrp="1" noChangeArrowheads="1"/>
          </p:cNvSpPr>
          <p:nvPr>
            <p:ph type="ftr" sz="quarter" idx="11"/>
          </p:nvPr>
        </p:nvSpPr>
        <p:spPr>
          <a:ln/>
        </p:spPr>
        <p:txBody>
          <a:bodyPr/>
          <a:lstStyle>
            <a:lvl1pPr>
              <a:defRPr/>
            </a:lvl1pPr>
          </a:lstStyle>
          <a:p>
            <a:pPr>
              <a:defRPr/>
            </a:pPr>
            <a:endParaRPr lang="en-US"/>
          </a:p>
        </p:txBody>
      </p:sp>
      <p:sp>
        <p:nvSpPr>
          <p:cNvPr id="7" name="Rectangle 15"/>
          <p:cNvSpPr>
            <a:spLocks noGrp="1" noChangeArrowheads="1"/>
          </p:cNvSpPr>
          <p:nvPr>
            <p:ph type="sldNum" sz="quarter" idx="12"/>
          </p:nvPr>
        </p:nvSpPr>
        <p:spPr>
          <a:xfrm>
            <a:off x="6858000" y="6477000"/>
            <a:ext cx="2133600" cy="476250"/>
          </a:xfrm>
          <a:ln/>
        </p:spPr>
        <p:txBody>
          <a:bodyPr/>
          <a:lstStyle>
            <a:lvl1pPr>
              <a:defRPr/>
            </a:lvl1pPr>
          </a:lstStyle>
          <a:p>
            <a:pPr>
              <a:defRPr/>
            </a:pPr>
            <a:fld id="{1E170278-0DFA-4B94-BEB7-8ACB71E83577}" type="slidenum">
              <a:rPr lang="en-US" smtClean="0"/>
              <a:pPr>
                <a:defRPr/>
              </a:pPr>
              <a:t>‹#›</a:t>
            </a:fld>
            <a:endParaRPr lang="en-US" dirty="0"/>
          </a:p>
        </p:txBody>
      </p:sp>
    </p:spTree>
    <p:extLst>
      <p:ext uri="{BB962C8B-B14F-4D97-AF65-F5344CB8AC3E}">
        <p14:creationId xmlns:p14="http://schemas.microsoft.com/office/powerpoint/2010/main" val="9878752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0" y="685800"/>
            <a:ext cx="91440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3075" name="Rectangle 3"/>
          <p:cNvSpPr>
            <a:spLocks noGrp="1" noChangeArrowheads="1"/>
          </p:cNvSpPr>
          <p:nvPr>
            <p:ph type="body" idx="1"/>
          </p:nvPr>
        </p:nvSpPr>
        <p:spPr bwMode="auto">
          <a:xfrm>
            <a:off x="457200" y="1905000"/>
            <a:ext cx="8229600" cy="4221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37" name="Rectangle 13"/>
          <p:cNvSpPr>
            <a:spLocks noGrp="1" noChangeArrowheads="1"/>
          </p:cNvSpPr>
          <p:nvPr>
            <p:ph type="dt" sz="half" idx="2"/>
          </p:nvPr>
        </p:nvSpPr>
        <p:spPr bwMode="auto">
          <a:xfrm>
            <a:off x="3505200" y="6477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defRPr>
            </a:lvl1pPr>
          </a:lstStyle>
          <a:p>
            <a:pPr>
              <a:defRPr/>
            </a:pPr>
            <a:endParaRPr lang="en-US"/>
          </a:p>
        </p:txBody>
      </p:sp>
      <p:sp>
        <p:nvSpPr>
          <p:cNvPr id="1038" name="Rectangle 14"/>
          <p:cNvSpPr>
            <a:spLocks noGrp="1" noChangeArrowheads="1"/>
          </p:cNvSpPr>
          <p:nvPr>
            <p:ph type="ftr" sz="quarter" idx="3"/>
          </p:nvPr>
        </p:nvSpPr>
        <p:spPr bwMode="auto">
          <a:xfrm>
            <a:off x="76200" y="6477000"/>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chemeClr val="tx1"/>
                </a:solidFill>
              </a:defRPr>
            </a:lvl1pPr>
          </a:lstStyle>
          <a:p>
            <a:pPr>
              <a:defRPr/>
            </a:pPr>
            <a:endParaRPr lang="en-US"/>
          </a:p>
        </p:txBody>
      </p:sp>
      <p:sp>
        <p:nvSpPr>
          <p:cNvPr id="1039" name="Rectangle 15"/>
          <p:cNvSpPr>
            <a:spLocks noGrp="1" noChangeArrowheads="1"/>
          </p:cNvSpPr>
          <p:nvPr>
            <p:ph type="sldNum" sz="quarter" idx="4"/>
          </p:nvPr>
        </p:nvSpPr>
        <p:spPr bwMode="auto">
          <a:xfrm>
            <a:off x="6858000" y="6477000"/>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bg2"/>
                </a:solidFill>
              </a:defRPr>
            </a:lvl1pPr>
          </a:lstStyle>
          <a:p>
            <a:pPr>
              <a:defRPr/>
            </a:pPr>
            <a:fld id="{46DE06FC-6ECF-4ECA-BBFD-DD264E44AAA5}" type="slidenum">
              <a:rPr lang="en-US" smtClean="0"/>
              <a:pPr>
                <a:defRPr/>
              </a:pPr>
              <a:t>‹#›</a:t>
            </a:fld>
            <a:endParaRPr lang="en-US" dirty="0"/>
          </a:p>
        </p:txBody>
      </p:sp>
    </p:spTree>
    <p:extLst>
      <p:ext uri="{BB962C8B-B14F-4D97-AF65-F5344CB8AC3E}">
        <p14:creationId xmlns:p14="http://schemas.microsoft.com/office/powerpoint/2010/main" val="1626702490"/>
      </p:ext>
    </p:extLst>
  </p:cSld>
  <p:clrMap bg1="lt1" tx1="dk1" bg2="lt2" tx2="dk2" accent1="accent1" accent2="accent2" accent3="accent3" accent4="accent4" accent5="accent5" accent6="accent6" hlink="hlink" folHlink="folHlink"/>
  <p:sldLayoutIdLst>
    <p:sldLayoutId id="2147483881" r:id="rId1"/>
    <p:sldLayoutId id="2147483882" r:id="rId2"/>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Lst>
  <p:hf hdr="0" ftr="0" dt="0"/>
  <p:txStyles>
    <p:titleStyle>
      <a:lvl1pPr algn="ctr" rtl="0" eaLnBrk="1" fontAlgn="base" hangingPunct="1">
        <a:spcBef>
          <a:spcPct val="0"/>
        </a:spcBef>
        <a:spcAft>
          <a:spcPct val="0"/>
        </a:spcAft>
        <a:defRPr sz="3200" b="1">
          <a:solidFill>
            <a:srgbClr val="0D609C"/>
          </a:solidFill>
          <a:latin typeface="+mj-lt"/>
          <a:ea typeface="ＭＳ Ｐゴシック" charset="-128"/>
          <a:cs typeface="ＭＳ Ｐゴシック" charset="-128"/>
        </a:defRPr>
      </a:lvl1pPr>
      <a:lvl2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2pPr>
      <a:lvl3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3pPr>
      <a:lvl4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4pPr>
      <a:lvl5pPr algn="ctr" rtl="0" eaLnBrk="1" fontAlgn="base" hangingPunct="1">
        <a:spcBef>
          <a:spcPct val="0"/>
        </a:spcBef>
        <a:spcAft>
          <a:spcPct val="0"/>
        </a:spcAft>
        <a:defRPr sz="3200" b="1">
          <a:solidFill>
            <a:srgbClr val="0D609C"/>
          </a:solidFill>
          <a:latin typeface="Arial" charset="0"/>
          <a:ea typeface="ＭＳ Ｐゴシック" charset="-128"/>
          <a:cs typeface="ＭＳ Ｐゴシック" charset="-128"/>
        </a:defRPr>
      </a:lvl5pPr>
      <a:lvl6pPr marL="457200" algn="ctr" rtl="0" eaLnBrk="1" fontAlgn="base" hangingPunct="1">
        <a:spcBef>
          <a:spcPct val="0"/>
        </a:spcBef>
        <a:spcAft>
          <a:spcPct val="0"/>
        </a:spcAft>
        <a:defRPr sz="3200" b="1">
          <a:solidFill>
            <a:srgbClr val="006600"/>
          </a:solidFill>
          <a:latin typeface="Georgia" charset="0"/>
        </a:defRPr>
      </a:lvl6pPr>
      <a:lvl7pPr marL="914400" algn="ctr" rtl="0" eaLnBrk="1" fontAlgn="base" hangingPunct="1">
        <a:spcBef>
          <a:spcPct val="0"/>
        </a:spcBef>
        <a:spcAft>
          <a:spcPct val="0"/>
        </a:spcAft>
        <a:defRPr sz="3200" b="1">
          <a:solidFill>
            <a:srgbClr val="006600"/>
          </a:solidFill>
          <a:latin typeface="Georgia" charset="0"/>
        </a:defRPr>
      </a:lvl7pPr>
      <a:lvl8pPr marL="1371600" algn="ctr" rtl="0" eaLnBrk="1" fontAlgn="base" hangingPunct="1">
        <a:spcBef>
          <a:spcPct val="0"/>
        </a:spcBef>
        <a:spcAft>
          <a:spcPct val="0"/>
        </a:spcAft>
        <a:defRPr sz="3200" b="1">
          <a:solidFill>
            <a:srgbClr val="006600"/>
          </a:solidFill>
          <a:latin typeface="Georgia" charset="0"/>
        </a:defRPr>
      </a:lvl8pPr>
      <a:lvl9pPr marL="1828800" algn="ctr" rtl="0" eaLnBrk="1" fontAlgn="base" hangingPunct="1">
        <a:spcBef>
          <a:spcPct val="0"/>
        </a:spcBef>
        <a:spcAft>
          <a:spcPct val="0"/>
        </a:spcAft>
        <a:defRPr sz="3200" b="1">
          <a:solidFill>
            <a:srgbClr val="006600"/>
          </a:solidFill>
          <a:latin typeface="Georgia" charset="0"/>
        </a:defRPr>
      </a:lvl9pPr>
    </p:titleStyle>
    <p:bodyStyle>
      <a:lvl1pPr marL="342900" indent="-342900" algn="l" rtl="0" eaLnBrk="1" fontAlgn="base" hangingPunct="1">
        <a:spcBef>
          <a:spcPct val="20000"/>
        </a:spcBef>
        <a:spcAft>
          <a:spcPct val="0"/>
        </a:spcAft>
        <a:buSzPct val="75000"/>
        <a:buFont typeface="Arial" pitchFamily="34" charset="0"/>
        <a:buChar char="●"/>
        <a:defRPr sz="2400">
          <a:solidFill>
            <a:schemeClr val="tx1"/>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SzPct val="80000"/>
        <a:buFont typeface="Wingdings" pitchFamily="2" charset="2"/>
        <a:buChar char="t"/>
        <a:defRPr sz="2000">
          <a:solidFill>
            <a:schemeClr val="tx1"/>
          </a:solidFill>
          <a:latin typeface="+mn-lt"/>
          <a:ea typeface="ＭＳ Ｐゴシック" charset="-128"/>
          <a:cs typeface="ＭＳ Ｐゴシック"/>
        </a:defRPr>
      </a:lvl2pPr>
      <a:lvl3pPr marL="1143000" indent="-228600" algn="l" rtl="0" eaLnBrk="1" fontAlgn="base" hangingPunct="1">
        <a:spcBef>
          <a:spcPct val="20000"/>
        </a:spcBef>
        <a:spcAft>
          <a:spcPct val="0"/>
        </a:spcAft>
        <a:buSzPct val="100000"/>
        <a:buFont typeface="Wingdings" pitchFamily="2" charset="2"/>
        <a:buChar char="§"/>
        <a:defRPr>
          <a:solidFill>
            <a:schemeClr val="tx1"/>
          </a:solidFill>
          <a:latin typeface="+mn-lt"/>
          <a:ea typeface="ＭＳ Ｐゴシック" charset="-128"/>
          <a:cs typeface="ＭＳ Ｐゴシック"/>
        </a:defRPr>
      </a:lvl3pPr>
      <a:lvl4pPr marL="1600200" indent="-228600" algn="l" rtl="0" eaLnBrk="1" fontAlgn="base" hangingPunct="1">
        <a:spcBef>
          <a:spcPct val="20000"/>
        </a:spcBef>
        <a:spcAft>
          <a:spcPct val="0"/>
        </a:spcAft>
        <a:buChar char="–"/>
        <a:defRPr sz="1600">
          <a:solidFill>
            <a:schemeClr val="tx1"/>
          </a:solidFill>
          <a:latin typeface="Arial" charset="0"/>
          <a:ea typeface="ＭＳ Ｐゴシック" charset="-128"/>
          <a:cs typeface="ＭＳ Ｐゴシック"/>
        </a:defRPr>
      </a:lvl4pPr>
      <a:lvl5pPr marL="2057400" indent="-228600" algn="l" rtl="0" eaLnBrk="1" fontAlgn="base" hangingPunct="1">
        <a:spcBef>
          <a:spcPct val="20000"/>
        </a:spcBef>
        <a:spcAft>
          <a:spcPct val="0"/>
        </a:spcAft>
        <a:buChar char="»"/>
        <a:defRPr sz="1400">
          <a:solidFill>
            <a:schemeClr val="tx1"/>
          </a:solidFill>
          <a:latin typeface="Arial" charset="0"/>
          <a:ea typeface="ＭＳ Ｐゴシック"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jpeg"/><Relationship Id="rId6" Type="http://schemas.openxmlformats.org/officeDocument/2006/relationships/image" Target="../media/image17.png"/><Relationship Id="rId7"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20.emf"/><Relationship Id="rId5" Type="http://schemas.openxmlformats.org/officeDocument/2006/relationships/image" Target="../media/image21.emf"/><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em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image" Target="../media/image30.jpeg"/><Relationship Id="rId4" Type="http://schemas.openxmlformats.org/officeDocument/2006/relationships/image" Target="../media/image31.jpeg"/><Relationship Id="rId5" Type="http://schemas.openxmlformats.org/officeDocument/2006/relationships/image" Target="../media/image32.jpeg"/><Relationship Id="rId6" Type="http://schemas.openxmlformats.org/officeDocument/2006/relationships/image" Target="../media/image33.jpeg"/><Relationship Id="rId7"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mailto:serdp-estcp.socialmedia@noblis.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emf"/><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ctrTitle"/>
          </p:nvPr>
        </p:nvSpPr>
        <p:spPr>
          <a:xfrm>
            <a:off x="457200" y="1828800"/>
            <a:ext cx="8229600" cy="917575"/>
          </a:xfrm>
        </p:spPr>
        <p:txBody>
          <a:bodyPr/>
          <a:lstStyle/>
          <a:p>
            <a:pPr eaLnBrk="1" hangingPunct="1"/>
            <a:r>
              <a:rPr lang="en-US" dirty="0"/>
              <a:t>TITLE OF SERDP PROJECT</a:t>
            </a:r>
          </a:p>
        </p:txBody>
      </p:sp>
      <p:sp>
        <p:nvSpPr>
          <p:cNvPr id="3075" name="Subtitle 2"/>
          <p:cNvSpPr>
            <a:spLocks noGrp="1"/>
          </p:cNvSpPr>
          <p:nvPr>
            <p:ph type="subTitle" idx="1"/>
          </p:nvPr>
        </p:nvSpPr>
        <p:spPr>
          <a:xfrm>
            <a:off x="1143000" y="2743200"/>
            <a:ext cx="6400800" cy="2057400"/>
          </a:xfrm>
        </p:spPr>
        <p:txBody>
          <a:bodyPr/>
          <a:lstStyle/>
          <a:p>
            <a:pPr eaLnBrk="1" hangingPunct="1"/>
            <a:r>
              <a:rPr lang="en-US" sz="1800" dirty="0">
                <a:solidFill>
                  <a:schemeClr val="tx1"/>
                </a:solidFill>
              </a:rPr>
              <a:t>Project Number</a:t>
            </a:r>
          </a:p>
          <a:p>
            <a:pPr eaLnBrk="1" hangingPunct="1"/>
            <a:endParaRPr lang="en-US" sz="1800" dirty="0">
              <a:solidFill>
                <a:schemeClr val="tx1"/>
              </a:solidFill>
            </a:endParaRPr>
          </a:p>
          <a:p>
            <a:pPr eaLnBrk="1" hangingPunct="1"/>
            <a:r>
              <a:rPr lang="en-US" sz="1800" dirty="0">
                <a:solidFill>
                  <a:schemeClr val="tx1"/>
                </a:solidFill>
              </a:rPr>
              <a:t>Principal Investigator</a:t>
            </a:r>
          </a:p>
          <a:p>
            <a:pPr eaLnBrk="1" hangingPunct="1"/>
            <a:r>
              <a:rPr lang="en-US" sz="1800" dirty="0">
                <a:solidFill>
                  <a:schemeClr val="tx1"/>
                </a:solidFill>
              </a:rPr>
              <a:t>PI’s Organization</a:t>
            </a:r>
          </a:p>
          <a:p>
            <a:pPr eaLnBrk="1" hangingPunct="1"/>
            <a:endParaRPr lang="en-US" sz="1800" dirty="0">
              <a:solidFill>
                <a:schemeClr val="tx1"/>
              </a:solidFill>
            </a:endParaRPr>
          </a:p>
          <a:p>
            <a:pPr eaLnBrk="1" hangingPunct="1"/>
            <a:r>
              <a:rPr lang="en-US" sz="1800" dirty="0">
                <a:solidFill>
                  <a:schemeClr val="tx1"/>
                </a:solidFill>
              </a:rPr>
              <a:t>In-Progress Review Meeting</a:t>
            </a:r>
          </a:p>
          <a:p>
            <a:pPr eaLnBrk="1" hangingPunct="1"/>
            <a:r>
              <a:rPr lang="en-US" sz="1800" dirty="0">
                <a:solidFill>
                  <a:schemeClr val="tx1"/>
                </a:solidFill>
              </a:rPr>
              <a:t>DATE</a:t>
            </a:r>
          </a:p>
          <a:p>
            <a:pPr eaLnBrk="1" hangingPunct="1"/>
            <a:endParaRPr lang="en-US" sz="1800" dirty="0"/>
          </a:p>
        </p:txBody>
      </p:sp>
      <p:sp>
        <p:nvSpPr>
          <p:cNvPr id="4" name="Rectangle 3"/>
          <p:cNvSpPr/>
          <p:nvPr/>
        </p:nvSpPr>
        <p:spPr>
          <a:xfrm>
            <a:off x="-2819400" y="1859280"/>
            <a:ext cx="4453665" cy="3779520"/>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600" b="1" dirty="0"/>
              <a:t>Your briefing will not be longer than 30 minutes</a:t>
            </a:r>
          </a:p>
          <a:p>
            <a:pPr algn="ctr"/>
            <a:endParaRPr lang="en-US" sz="3600" b="1" dirty="0"/>
          </a:p>
          <a:p>
            <a:pPr algn="ctr"/>
            <a:r>
              <a:rPr lang="en-US" sz="3600" b="1" dirty="0"/>
              <a:t>Do not use font smaller than 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762000"/>
          </a:xfrm>
        </p:spPr>
        <p:txBody>
          <a:bodyPr/>
          <a:lstStyle/>
          <a:p>
            <a:r>
              <a:rPr lang="en-US" dirty="0"/>
              <a:t>Results (Objective 2.4) Tick Survival Assay</a:t>
            </a:r>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10</a:t>
            </a:fld>
            <a:endParaRPr lang="en-US" dirty="0"/>
          </a:p>
        </p:txBody>
      </p:sp>
      <p:pic>
        <p:nvPicPr>
          <p:cNvPr id="5" name="Picture 4" descr="below75RH_hrs.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90717" y="1631400"/>
            <a:ext cx="4529483" cy="4921800"/>
          </a:xfrm>
          <a:prstGeom prst="rect">
            <a:avLst/>
          </a:prstGeom>
        </p:spPr>
      </p:pic>
      <p:grpSp>
        <p:nvGrpSpPr>
          <p:cNvPr id="7" name="Group 6"/>
          <p:cNvGrpSpPr/>
          <p:nvPr/>
        </p:nvGrpSpPr>
        <p:grpSpPr>
          <a:xfrm>
            <a:off x="76200" y="1828800"/>
            <a:ext cx="4648200" cy="4535690"/>
            <a:chOff x="76200" y="1941310"/>
            <a:chExt cx="4648200" cy="4535690"/>
          </a:xfrm>
        </p:grpSpPr>
        <p:pic>
          <p:nvPicPr>
            <p:cNvPr id="6" name="Picture 5" descr="WeightChangeTSAupdated.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6200" y="1941310"/>
              <a:ext cx="4648200" cy="4535690"/>
            </a:xfrm>
            <a:prstGeom prst="rect">
              <a:avLst/>
            </a:prstGeom>
          </p:spPr>
        </p:pic>
        <p:sp>
          <p:nvSpPr>
            <p:cNvPr id="8" name="TextBox 7"/>
            <p:cNvSpPr txBox="1"/>
            <p:nvPr/>
          </p:nvSpPr>
          <p:spPr>
            <a:xfrm rot="16200000">
              <a:off x="1846833" y="3041634"/>
              <a:ext cx="1423401" cy="369332"/>
            </a:xfrm>
            <a:prstGeom prst="rect">
              <a:avLst/>
            </a:prstGeom>
            <a:noFill/>
          </p:spPr>
          <p:txBody>
            <a:bodyPr wrap="square" rtlCol="0">
              <a:spAutoFit/>
            </a:bodyPr>
            <a:lstStyle/>
            <a:p>
              <a:r>
                <a:rPr lang="en-US" dirty="0" smtClean="0">
                  <a:latin typeface="Century Gothic"/>
                  <a:cs typeface="Century Gothic"/>
                </a:rPr>
                <a:t>Equilibrium</a:t>
              </a:r>
              <a:endParaRPr lang="en-US" dirty="0">
                <a:latin typeface="Century Gothic"/>
                <a:cs typeface="Century Gothic"/>
              </a:endParaRPr>
            </a:p>
          </p:txBody>
        </p:sp>
        <p:sp>
          <p:nvSpPr>
            <p:cNvPr id="9" name="TextBox 8"/>
            <p:cNvSpPr txBox="1"/>
            <p:nvPr/>
          </p:nvSpPr>
          <p:spPr>
            <a:xfrm>
              <a:off x="685800" y="4876800"/>
              <a:ext cx="1443405" cy="369332"/>
            </a:xfrm>
            <a:prstGeom prst="rect">
              <a:avLst/>
            </a:prstGeom>
            <a:noFill/>
          </p:spPr>
          <p:txBody>
            <a:bodyPr wrap="square" rtlCol="0">
              <a:spAutoFit/>
            </a:bodyPr>
            <a:lstStyle/>
            <a:p>
              <a:r>
                <a:rPr lang="en-US" dirty="0" smtClean="0">
                  <a:latin typeface="Century Gothic"/>
                  <a:cs typeface="Century Gothic"/>
                </a:rPr>
                <a:t>Lose water</a:t>
              </a:r>
              <a:endParaRPr lang="en-US" dirty="0">
                <a:latin typeface="Century Gothic"/>
                <a:cs typeface="Century Gothic"/>
              </a:endParaRPr>
            </a:p>
          </p:txBody>
        </p:sp>
        <p:sp>
          <p:nvSpPr>
            <p:cNvPr id="10" name="TextBox 9"/>
            <p:cNvSpPr txBox="1"/>
            <p:nvPr/>
          </p:nvSpPr>
          <p:spPr>
            <a:xfrm>
              <a:off x="3048000" y="4572000"/>
              <a:ext cx="1511924" cy="369332"/>
            </a:xfrm>
            <a:prstGeom prst="rect">
              <a:avLst/>
            </a:prstGeom>
            <a:noFill/>
          </p:spPr>
          <p:txBody>
            <a:bodyPr wrap="square" rtlCol="0">
              <a:spAutoFit/>
            </a:bodyPr>
            <a:lstStyle/>
            <a:p>
              <a:r>
                <a:rPr lang="en-US" dirty="0" smtClean="0">
                  <a:latin typeface="Century Gothic"/>
                  <a:cs typeface="Century Gothic"/>
                </a:rPr>
                <a:t>Gain water</a:t>
              </a:r>
              <a:endParaRPr lang="en-US" dirty="0">
                <a:latin typeface="Century Gothic"/>
                <a:cs typeface="Century Gothic"/>
              </a:endParaRPr>
            </a:p>
          </p:txBody>
        </p:sp>
      </p:grpSp>
      <p:grpSp>
        <p:nvGrpSpPr>
          <p:cNvPr id="12" name="Group 11"/>
          <p:cNvGrpSpPr/>
          <p:nvPr/>
        </p:nvGrpSpPr>
        <p:grpSpPr>
          <a:xfrm>
            <a:off x="5867400" y="2667000"/>
            <a:ext cx="1440887" cy="650796"/>
            <a:chOff x="5129554" y="4414589"/>
            <a:chExt cx="1440887" cy="650796"/>
          </a:xfrm>
        </p:grpSpPr>
        <p:sp>
          <p:nvSpPr>
            <p:cNvPr id="13" name="TextBox 12"/>
            <p:cNvSpPr txBox="1"/>
            <p:nvPr/>
          </p:nvSpPr>
          <p:spPr>
            <a:xfrm>
              <a:off x="5440918" y="4414589"/>
              <a:ext cx="915485" cy="369332"/>
            </a:xfrm>
            <a:prstGeom prst="rect">
              <a:avLst/>
            </a:prstGeom>
            <a:noFill/>
          </p:spPr>
          <p:txBody>
            <a:bodyPr wrap="none" rtlCol="0">
              <a:spAutoFit/>
            </a:bodyPr>
            <a:lstStyle/>
            <a:p>
              <a:r>
                <a:rPr lang="en-US" dirty="0" smtClean="0">
                  <a:latin typeface="Century Gothic"/>
                  <a:cs typeface="Century Gothic"/>
                </a:rPr>
                <a:t>Native</a:t>
              </a:r>
              <a:endParaRPr lang="en-US" dirty="0">
                <a:latin typeface="Century Gothic"/>
                <a:cs typeface="Century Gothic"/>
              </a:endParaRPr>
            </a:p>
          </p:txBody>
        </p:sp>
        <p:sp>
          <p:nvSpPr>
            <p:cNvPr id="14" name="TextBox 13"/>
            <p:cNvSpPr txBox="1"/>
            <p:nvPr/>
          </p:nvSpPr>
          <p:spPr>
            <a:xfrm>
              <a:off x="5440918" y="4696053"/>
              <a:ext cx="1129523" cy="369332"/>
            </a:xfrm>
            <a:prstGeom prst="rect">
              <a:avLst/>
            </a:prstGeom>
            <a:noFill/>
          </p:spPr>
          <p:txBody>
            <a:bodyPr wrap="none" rtlCol="0">
              <a:spAutoFit/>
            </a:bodyPr>
            <a:lstStyle/>
            <a:p>
              <a:r>
                <a:rPr lang="en-US" dirty="0" smtClean="0">
                  <a:latin typeface="Century Gothic"/>
                  <a:cs typeface="Century Gothic"/>
                </a:rPr>
                <a:t>Invaded</a:t>
              </a:r>
              <a:endParaRPr lang="en-US" dirty="0">
                <a:latin typeface="Century Gothic"/>
                <a:cs typeface="Century Gothic"/>
              </a:endParaRPr>
            </a:p>
          </p:txBody>
        </p:sp>
        <p:cxnSp>
          <p:nvCxnSpPr>
            <p:cNvPr id="15" name="Straight Connector 14"/>
            <p:cNvCxnSpPr/>
            <p:nvPr/>
          </p:nvCxnSpPr>
          <p:spPr>
            <a:xfrm flipV="1">
              <a:off x="5129554" y="4599255"/>
              <a:ext cx="284480" cy="0"/>
            </a:xfrm>
            <a:prstGeom prst="line">
              <a:avLst/>
            </a:prstGeom>
            <a:ln>
              <a:solidFill>
                <a:srgbClr val="16AEFC"/>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129554" y="4924653"/>
              <a:ext cx="28448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17" name="Rectangle 3"/>
          <p:cNvSpPr>
            <a:spLocks noGrp="1" noChangeArrowheads="1"/>
          </p:cNvSpPr>
          <p:nvPr>
            <p:ph idx="1"/>
          </p:nvPr>
        </p:nvSpPr>
        <p:spPr>
          <a:xfrm>
            <a:off x="304800" y="1295400"/>
            <a:ext cx="8534400" cy="609600"/>
          </a:xfrm>
        </p:spPr>
        <p:txBody>
          <a:bodyPr/>
          <a:lstStyle/>
          <a:p>
            <a:pPr marL="0" indent="0" algn="ctr">
              <a:lnSpc>
                <a:spcPct val="80000"/>
              </a:lnSpc>
              <a:buNone/>
            </a:pPr>
            <a:r>
              <a:rPr lang="en-US" sz="1800" b="1" dirty="0">
                <a:solidFill>
                  <a:schemeClr val="tx1"/>
                </a:solidFill>
              </a:rPr>
              <a:t>Cogongrass </a:t>
            </a:r>
            <a:r>
              <a:rPr lang="en-US" sz="1800" b="1" dirty="0" smtClean="0">
                <a:solidFill>
                  <a:schemeClr val="tx1"/>
                </a:solidFill>
              </a:rPr>
              <a:t>invaded plots buffer harsh microclimate conditions, creating a microclimate that limits tick desiccation</a:t>
            </a:r>
            <a:endParaRPr lang="en-US" sz="1800" dirty="0">
              <a:solidFill>
                <a:schemeClr val="tx1"/>
              </a:solidFill>
            </a:endParaRPr>
          </a:p>
        </p:txBody>
      </p:sp>
    </p:spTree>
    <p:extLst>
      <p:ext uri="{BB962C8B-B14F-4D97-AF65-F5344CB8AC3E}">
        <p14:creationId xmlns:p14="http://schemas.microsoft.com/office/powerpoint/2010/main" val="275537887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r>
              <a:rPr lang="en-US" dirty="0"/>
              <a:t>Results (Objective 2.4) Tick Survival Assay</a:t>
            </a:r>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11</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788346140"/>
              </p:ext>
            </p:extLst>
          </p:nvPr>
        </p:nvGraphicFramePr>
        <p:xfrm>
          <a:off x="4800600" y="3048000"/>
          <a:ext cx="4038600" cy="1854200"/>
        </p:xfrm>
        <a:graphic>
          <a:graphicData uri="http://schemas.openxmlformats.org/drawingml/2006/table">
            <a:tbl>
              <a:tblPr firstRow="1" bandRow="1">
                <a:tableStyleId>{5C22544A-7EE6-4342-B048-85BDC9FD1C3A}</a:tableStyleId>
              </a:tblPr>
              <a:tblGrid>
                <a:gridCol w="1597208">
                  <a:extLst>
                    <a:ext uri="{9D8B030D-6E8A-4147-A177-3AD203B41FA5}">
                      <a16:colId xmlns:a16="http://schemas.microsoft.com/office/drawing/2014/main" xmlns="" val="2373927795"/>
                    </a:ext>
                  </a:extLst>
                </a:gridCol>
                <a:gridCol w="1232964">
                  <a:extLst>
                    <a:ext uri="{9D8B030D-6E8A-4147-A177-3AD203B41FA5}">
                      <a16:colId xmlns:a16="http://schemas.microsoft.com/office/drawing/2014/main" xmlns="" val="393816743"/>
                    </a:ext>
                  </a:extLst>
                </a:gridCol>
                <a:gridCol w="1208428">
                  <a:extLst>
                    <a:ext uri="{9D8B030D-6E8A-4147-A177-3AD203B41FA5}">
                      <a16:colId xmlns:a16="http://schemas.microsoft.com/office/drawing/2014/main" xmlns="" val="1460665953"/>
                    </a:ext>
                  </a:extLst>
                </a:gridCol>
              </a:tblGrid>
              <a:tr h="370840">
                <a:tc>
                  <a:txBody>
                    <a:bodyPr/>
                    <a:lstStyle/>
                    <a:p>
                      <a:pPr algn="ctr"/>
                      <a:r>
                        <a:rPr lang="en-US" smtClean="0">
                          <a:solidFill>
                            <a:schemeClr val="tx1"/>
                          </a:solidFill>
                        </a:rPr>
                        <a:t>Effect</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mtClean="0">
                          <a:solidFill>
                            <a:schemeClr val="tx1"/>
                          </a:solidFill>
                        </a:rPr>
                        <a:t>Wald </a:t>
                      </a:r>
                      <a:r>
                        <a:rPr lang="el-GR" smtClean="0">
                          <a:solidFill>
                            <a:schemeClr val="tx1"/>
                          </a:solidFill>
                        </a:rPr>
                        <a:t>χ</a:t>
                      </a:r>
                      <a:r>
                        <a:rPr lang="en-US" baseline="30000" smtClean="0">
                          <a:solidFill>
                            <a:schemeClr val="tx1"/>
                          </a:solidFill>
                        </a:rPr>
                        <a:t>2</a:t>
                      </a:r>
                      <a:endParaRPr lang="en-US" baseline="3000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mtClean="0">
                          <a:solidFill>
                            <a:schemeClr val="tx1"/>
                          </a:solidFill>
                        </a:rPr>
                        <a:t>P</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849597645"/>
                  </a:ext>
                </a:extLst>
              </a:tr>
              <a:tr h="370840">
                <a:tc>
                  <a:txBody>
                    <a:bodyPr/>
                    <a:lstStyle/>
                    <a:p>
                      <a:r>
                        <a:rPr lang="en-US" smtClean="0">
                          <a:solidFill>
                            <a:schemeClr val="tx1"/>
                          </a:solidFill>
                        </a:rPr>
                        <a:t>Treatment</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10.17</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mtClean="0">
                          <a:solidFill>
                            <a:schemeClr val="tx1"/>
                          </a:solidFill>
                        </a:rPr>
                        <a:t>0.002</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569500835"/>
                  </a:ext>
                </a:extLst>
              </a:tr>
              <a:tr h="370840">
                <a:tc>
                  <a:txBody>
                    <a:bodyPr/>
                    <a:lstStyle/>
                    <a:p>
                      <a:r>
                        <a:rPr lang="en-US" smtClean="0">
                          <a:solidFill>
                            <a:schemeClr val="tx1"/>
                          </a:solidFill>
                        </a:rPr>
                        <a:t>Stage</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mtClean="0">
                          <a:solidFill>
                            <a:schemeClr val="tx1"/>
                          </a:solidFill>
                        </a:rPr>
                        <a:t>64.48</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mtClean="0">
                          <a:solidFill>
                            <a:schemeClr val="tx1"/>
                          </a:solidFill>
                        </a:rPr>
                        <a:t>&lt; 0.001</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220805"/>
                  </a:ext>
                </a:extLst>
              </a:tr>
              <a:tr h="370840">
                <a:tc>
                  <a:txBody>
                    <a:bodyPr/>
                    <a:lstStyle/>
                    <a:p>
                      <a:r>
                        <a:rPr lang="en-US" smtClean="0">
                          <a:solidFill>
                            <a:schemeClr val="tx1"/>
                          </a:solidFill>
                        </a:rPr>
                        <a:t>Trt*Stage</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mtClean="0">
                          <a:solidFill>
                            <a:schemeClr val="tx1"/>
                          </a:solidFill>
                        </a:rPr>
                        <a:t>27.10</a:t>
                      </a:r>
                      <a:endParaRPr lang="en-US">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chemeClr val="tx1"/>
                          </a:solidFill>
                        </a:rPr>
                        <a:t>&lt; 0.001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40763625"/>
                  </a:ext>
                </a:extLst>
              </a:tr>
              <a:tr h="370840">
                <a:tc>
                  <a:txBody>
                    <a:bodyPr/>
                    <a:lstStyle/>
                    <a:p>
                      <a:r>
                        <a:rPr lang="en-US" smtClean="0">
                          <a:solidFill>
                            <a:srgbClr val="FF0000"/>
                          </a:solidFill>
                        </a:rPr>
                        <a:t>Max Temp</a:t>
                      </a:r>
                      <a:endParaRPr lang="en-US">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mtClean="0">
                          <a:solidFill>
                            <a:srgbClr val="FF0000"/>
                          </a:solidFill>
                        </a:rPr>
                        <a:t>23.70</a:t>
                      </a:r>
                      <a:endParaRPr lang="en-US">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dirty="0" smtClean="0">
                          <a:solidFill>
                            <a:srgbClr val="FF0000"/>
                          </a:solidFill>
                        </a:rPr>
                        <a:t>&lt; 0.001</a:t>
                      </a:r>
                      <a:endParaRPr lang="en-US"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60153388"/>
                  </a:ext>
                </a:extLst>
              </a:tr>
            </a:tbl>
          </a:graphicData>
        </a:graphic>
      </p:graphicFrame>
      <p:sp>
        <p:nvSpPr>
          <p:cNvPr id="6" name="TextBox 5"/>
          <p:cNvSpPr txBox="1"/>
          <p:nvPr/>
        </p:nvSpPr>
        <p:spPr>
          <a:xfrm>
            <a:off x="5288280" y="2514600"/>
            <a:ext cx="3246120" cy="381000"/>
          </a:xfrm>
          <a:prstGeom prst="rect">
            <a:avLst/>
          </a:prstGeom>
          <a:solidFill>
            <a:schemeClr val="accent4">
              <a:lumMod val="60000"/>
              <a:lumOff val="40000"/>
            </a:schemeClr>
          </a:solidFill>
        </p:spPr>
        <p:txBody>
          <a:bodyPr wrap="square" rtlCol="0">
            <a:spAutoFit/>
          </a:bodyPr>
          <a:lstStyle/>
          <a:p>
            <a:pPr algn="ctr"/>
            <a:r>
              <a:rPr lang="en-US" dirty="0" smtClean="0"/>
              <a:t>Maximum Temperature</a:t>
            </a:r>
            <a:endParaRPr lang="en-US" dirty="0"/>
          </a:p>
        </p:txBody>
      </p:sp>
      <p:grpSp>
        <p:nvGrpSpPr>
          <p:cNvPr id="10" name="Group 9"/>
          <p:cNvGrpSpPr/>
          <p:nvPr/>
        </p:nvGrpSpPr>
        <p:grpSpPr>
          <a:xfrm>
            <a:off x="152400" y="2086623"/>
            <a:ext cx="4191000" cy="3933177"/>
            <a:chOff x="381000" y="2740508"/>
            <a:chExt cx="3243868" cy="3118275"/>
          </a:xfrm>
        </p:grpSpPr>
        <p:pic>
          <p:nvPicPr>
            <p:cNvPr id="8" name="Picture 7" descr="DailyMaxTemp.PNG"/>
            <p:cNvPicPr>
              <a:picLocks noChangeAspect="1"/>
            </p:cNvPicPr>
            <p:nvPr/>
          </p:nvPicPr>
          <p:blipFill rotWithShape="1">
            <a:blip r:embed="rId3" cstate="print">
              <a:extLst>
                <a:ext uri="{28A0092B-C50C-407E-A947-70E740481C1C}">
                  <a14:useLocalDpi xmlns:a14="http://schemas.microsoft.com/office/drawing/2010/main"/>
                </a:ext>
              </a:extLst>
            </a:blip>
            <a:srcRect t="18917" r="8016" b="1977"/>
            <a:stretch/>
          </p:blipFill>
          <p:spPr>
            <a:xfrm>
              <a:off x="381000" y="2740508"/>
              <a:ext cx="3243868" cy="2898292"/>
            </a:xfrm>
            <a:prstGeom prst="rect">
              <a:avLst/>
            </a:prstGeom>
          </p:spPr>
        </p:pic>
        <p:sp>
          <p:nvSpPr>
            <p:cNvPr id="9" name="TextBox 8"/>
            <p:cNvSpPr txBox="1"/>
            <p:nvPr/>
          </p:nvSpPr>
          <p:spPr>
            <a:xfrm>
              <a:off x="1722512" y="5541570"/>
              <a:ext cx="1281190" cy="317213"/>
            </a:xfrm>
            <a:prstGeom prst="rect">
              <a:avLst/>
            </a:prstGeom>
            <a:noFill/>
          </p:spPr>
          <p:txBody>
            <a:bodyPr wrap="square" rtlCol="0">
              <a:spAutoFit/>
            </a:bodyPr>
            <a:lstStyle/>
            <a:p>
              <a:r>
                <a:rPr lang="en-US" sz="2000" dirty="0" smtClean="0"/>
                <a:t>Time (days)</a:t>
              </a:r>
              <a:endParaRPr lang="en-US" sz="2000" dirty="0"/>
            </a:p>
          </p:txBody>
        </p:sp>
      </p:grpSp>
      <p:sp>
        <p:nvSpPr>
          <p:cNvPr id="11" name="Rectangle 3"/>
          <p:cNvSpPr>
            <a:spLocks noGrp="1" noChangeArrowheads="1"/>
          </p:cNvSpPr>
          <p:nvPr>
            <p:ph idx="1"/>
          </p:nvPr>
        </p:nvSpPr>
        <p:spPr>
          <a:xfrm>
            <a:off x="304800" y="1295400"/>
            <a:ext cx="8534400" cy="609600"/>
          </a:xfrm>
        </p:spPr>
        <p:txBody>
          <a:bodyPr/>
          <a:lstStyle/>
          <a:p>
            <a:pPr marL="0" indent="0" algn="ctr">
              <a:lnSpc>
                <a:spcPct val="80000"/>
              </a:lnSpc>
              <a:buNone/>
            </a:pPr>
            <a:r>
              <a:rPr lang="en-US" sz="1800" b="1" dirty="0">
                <a:solidFill>
                  <a:schemeClr val="tx1"/>
                </a:solidFill>
              </a:rPr>
              <a:t>Cogongrass </a:t>
            </a:r>
            <a:r>
              <a:rPr lang="en-US" sz="1800" b="1" dirty="0" smtClean="0">
                <a:solidFill>
                  <a:schemeClr val="tx1"/>
                </a:solidFill>
              </a:rPr>
              <a:t>invaded plots buffer harsh microclimate conditions, creating a microclimate that limits tick desiccation</a:t>
            </a:r>
            <a:endParaRPr lang="en-US" sz="1800" dirty="0">
              <a:solidFill>
                <a:schemeClr val="tx1"/>
              </a:solidFill>
            </a:endParaRPr>
          </a:p>
        </p:txBody>
      </p:sp>
    </p:spTree>
    <p:extLst>
      <p:ext uri="{BB962C8B-B14F-4D97-AF65-F5344CB8AC3E}">
        <p14:creationId xmlns:p14="http://schemas.microsoft.com/office/powerpoint/2010/main" val="77026400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r>
              <a:rPr lang="en-US" dirty="0"/>
              <a:t>Technical </a:t>
            </a:r>
            <a:r>
              <a:rPr lang="en-US" dirty="0" smtClean="0"/>
              <a:t>Approach 2.5: 2019 Fieldwork</a:t>
            </a:r>
            <a:endParaRPr lang="en-US" dirty="0"/>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12</a:t>
            </a:fld>
            <a:endParaRPr lang="en-US" dirty="0"/>
          </a:p>
        </p:txBody>
      </p:sp>
      <p:sp>
        <p:nvSpPr>
          <p:cNvPr id="5" name="Rectangle 3"/>
          <p:cNvSpPr>
            <a:spLocks noGrp="1" noChangeArrowheads="1"/>
          </p:cNvSpPr>
          <p:nvPr>
            <p:ph idx="1"/>
          </p:nvPr>
        </p:nvSpPr>
        <p:spPr>
          <a:xfrm>
            <a:off x="228600" y="1600200"/>
            <a:ext cx="3962400" cy="4495800"/>
          </a:xfrm>
        </p:spPr>
        <p:txBody>
          <a:bodyPr/>
          <a:lstStyle/>
          <a:p>
            <a:r>
              <a:rPr lang="en-US" dirty="0">
                <a:solidFill>
                  <a:schemeClr val="tx1"/>
                </a:solidFill>
                <a:cs typeface="Century Gothic"/>
              </a:rPr>
              <a:t>How do cogongrass invasions affect host use and tick abundance?</a:t>
            </a:r>
          </a:p>
          <a:p>
            <a:endParaRPr lang="en-US" dirty="0">
              <a:solidFill>
                <a:schemeClr val="tx1"/>
              </a:solidFill>
              <a:cs typeface="Century Gothic"/>
            </a:endParaRPr>
          </a:p>
          <a:p>
            <a:r>
              <a:rPr lang="en-US" dirty="0">
                <a:solidFill>
                  <a:schemeClr val="tx1"/>
                </a:solidFill>
                <a:cs typeface="Century Gothic"/>
              </a:rPr>
              <a:t>Are differences in microclimate between invaded and </a:t>
            </a:r>
            <a:r>
              <a:rPr lang="en-US" dirty="0" err="1" smtClean="0">
                <a:solidFill>
                  <a:schemeClr val="tx1"/>
                </a:solidFill>
                <a:cs typeface="Century Gothic"/>
              </a:rPr>
              <a:t>uninvaded</a:t>
            </a:r>
            <a:r>
              <a:rPr lang="en-US" dirty="0" smtClean="0">
                <a:solidFill>
                  <a:schemeClr val="tx1"/>
                </a:solidFill>
                <a:cs typeface="Century Gothic"/>
              </a:rPr>
              <a:t> areas </a:t>
            </a:r>
            <a:r>
              <a:rPr lang="en-US" dirty="0">
                <a:solidFill>
                  <a:schemeClr val="tx1"/>
                </a:solidFill>
                <a:cs typeface="Century Gothic"/>
              </a:rPr>
              <a:t>consistent across a broad geographical area?</a:t>
            </a:r>
            <a:endParaRPr lang="en-US" sz="2000" dirty="0">
              <a:solidFill>
                <a:schemeClr val="tx1"/>
              </a:solidFill>
              <a:cs typeface="Century Gothic"/>
            </a:endParaRPr>
          </a:p>
          <a:p>
            <a:pPr marL="0" indent="0">
              <a:buNone/>
            </a:pPr>
            <a:endParaRPr lang="en-US" sz="2000" dirty="0">
              <a:solidFill>
                <a:schemeClr val="tx1"/>
              </a:solidFill>
              <a:latin typeface="+mj-lt"/>
              <a:cs typeface="Century Gothic"/>
            </a:endParaRPr>
          </a:p>
          <a:p>
            <a:pPr eaLnBrk="1" hangingPunct="1">
              <a:lnSpc>
                <a:spcPct val="90000"/>
              </a:lnSpc>
              <a:buFont typeface="Arial" charset="0"/>
              <a:buNone/>
            </a:pPr>
            <a:endParaRPr lang="en-US" sz="2000" b="1" dirty="0">
              <a:solidFill>
                <a:schemeClr val="tx1"/>
              </a:solidFill>
            </a:endParaRPr>
          </a:p>
          <a:p>
            <a:pPr eaLnBrk="1" hangingPunct="1">
              <a:lnSpc>
                <a:spcPct val="90000"/>
              </a:lnSpc>
            </a:pPr>
            <a:endParaRPr lang="en-US" dirty="0">
              <a:solidFill>
                <a:schemeClr val="tx1"/>
              </a:solidFill>
            </a:endParaRPr>
          </a:p>
        </p:txBody>
      </p:sp>
      <p:grpSp>
        <p:nvGrpSpPr>
          <p:cNvPr id="14" name="Group 13"/>
          <p:cNvGrpSpPr/>
          <p:nvPr/>
        </p:nvGrpSpPr>
        <p:grpSpPr>
          <a:xfrm>
            <a:off x="4572000" y="2389838"/>
            <a:ext cx="4343400" cy="2715562"/>
            <a:chOff x="4572000" y="2389838"/>
            <a:chExt cx="4343400" cy="2715562"/>
          </a:xfrm>
        </p:grpSpPr>
        <p:pic>
          <p:nvPicPr>
            <p:cNvPr id="6" name="Picture 5" descr="Host3.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0" y="2389838"/>
              <a:ext cx="4343400" cy="2715562"/>
            </a:xfrm>
            <a:prstGeom prst="rect">
              <a:avLst/>
            </a:prstGeom>
          </p:spPr>
        </p:pic>
        <p:sp>
          <p:nvSpPr>
            <p:cNvPr id="7" name="Rectangle 6"/>
            <p:cNvSpPr/>
            <p:nvPr/>
          </p:nvSpPr>
          <p:spPr>
            <a:xfrm>
              <a:off x="5410200" y="2743200"/>
              <a:ext cx="304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7696200" y="2743200"/>
              <a:ext cx="304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8153400" y="3962400"/>
              <a:ext cx="3048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7696200" y="4343400"/>
              <a:ext cx="228600" cy="228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562600" y="4419600"/>
              <a:ext cx="228600" cy="2286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1126375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762000"/>
          </a:xfrm>
        </p:spPr>
        <p:txBody>
          <a:bodyPr/>
          <a:lstStyle/>
          <a:p>
            <a:r>
              <a:rPr lang="en-US" dirty="0"/>
              <a:t>Results (Objective 2.5) 2019 Field data</a:t>
            </a:r>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13</a:t>
            </a:fld>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336799" y="1554480"/>
            <a:ext cx="2194562" cy="164592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200" y="1554480"/>
            <a:ext cx="2194560" cy="1645920"/>
          </a:xfrm>
          <a:prstGeom prst="rect">
            <a:avLst/>
          </a:prstGeom>
        </p:spPr>
      </p:pic>
      <p:pic>
        <p:nvPicPr>
          <p:cNvPr id="11" name="Picture 10" descr="hogINcogon.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58000" y="1554480"/>
            <a:ext cx="2194560" cy="1645920"/>
          </a:xfrm>
          <a:prstGeom prst="rect">
            <a:avLst/>
          </a:prstGeom>
        </p:spPr>
      </p:pic>
      <p:pic>
        <p:nvPicPr>
          <p:cNvPr id="14" name="Picture 13"/>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905000" y="3200400"/>
            <a:ext cx="5410200" cy="3606800"/>
          </a:xfrm>
          <a:prstGeom prst="rect">
            <a:avLst/>
          </a:prstGeom>
        </p:spPr>
      </p:pic>
      <p:pic>
        <p:nvPicPr>
          <p:cNvPr id="3" name="Picture 2" descr="TurkeyCogon.jp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97400" y="1554480"/>
            <a:ext cx="2194560" cy="1645920"/>
          </a:xfrm>
          <a:prstGeom prst="rect">
            <a:avLst/>
          </a:prstGeom>
        </p:spPr>
      </p:pic>
      <p:sp>
        <p:nvSpPr>
          <p:cNvPr id="9" name="Rectangle 3"/>
          <p:cNvSpPr>
            <a:spLocks noGrp="1" noChangeArrowheads="1"/>
          </p:cNvSpPr>
          <p:nvPr>
            <p:ph idx="1"/>
          </p:nvPr>
        </p:nvSpPr>
        <p:spPr>
          <a:xfrm>
            <a:off x="304800" y="990600"/>
            <a:ext cx="8534400" cy="609600"/>
          </a:xfrm>
        </p:spPr>
        <p:txBody>
          <a:bodyPr/>
          <a:lstStyle/>
          <a:p>
            <a:pPr marL="0" indent="0" algn="ctr">
              <a:lnSpc>
                <a:spcPct val="80000"/>
              </a:lnSpc>
              <a:buNone/>
            </a:pPr>
            <a:r>
              <a:rPr lang="en-US" sz="1800" b="1" dirty="0" smtClean="0">
                <a:solidFill>
                  <a:schemeClr val="tx1"/>
                </a:solidFill>
              </a:rPr>
              <a:t>Host use in invaded and native plots, photos show the variety of hosts the use cogongrass dominated areas.</a:t>
            </a:r>
            <a:endParaRPr lang="en-US" sz="1800" dirty="0">
              <a:solidFill>
                <a:schemeClr val="tx1"/>
              </a:solidFill>
            </a:endParaRPr>
          </a:p>
        </p:txBody>
      </p:sp>
    </p:spTree>
    <p:extLst>
      <p:ext uri="{BB962C8B-B14F-4D97-AF65-F5344CB8AC3E}">
        <p14:creationId xmlns:p14="http://schemas.microsoft.com/office/powerpoint/2010/main" val="367462096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762000"/>
          </a:xfrm>
        </p:spPr>
        <p:txBody>
          <a:bodyPr/>
          <a:lstStyle/>
          <a:p>
            <a:r>
              <a:rPr lang="en-US" dirty="0"/>
              <a:t>Results (Objective </a:t>
            </a:r>
            <a:r>
              <a:rPr lang="en-US" dirty="0" smtClean="0"/>
              <a:t>2.5) 2019 Field data</a:t>
            </a:r>
            <a:endParaRPr lang="en-US" dirty="0"/>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14</a:t>
            </a:fld>
            <a:endParaRPr lang="en-US" dirty="0"/>
          </a:p>
        </p:txBody>
      </p:sp>
      <p:pic>
        <p:nvPicPr>
          <p:cNvPr id="6" name="Picture 5" descr="2019_site_conditions.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150510" y="1828800"/>
            <a:ext cx="4842980" cy="4842980"/>
          </a:xfrm>
          <a:prstGeom prst="rect">
            <a:avLst/>
          </a:prstGeom>
        </p:spPr>
      </p:pic>
      <p:sp>
        <p:nvSpPr>
          <p:cNvPr id="5" name="Rectangle 3"/>
          <p:cNvSpPr>
            <a:spLocks noGrp="1" noChangeArrowheads="1"/>
          </p:cNvSpPr>
          <p:nvPr>
            <p:ph idx="1"/>
          </p:nvPr>
        </p:nvSpPr>
        <p:spPr>
          <a:xfrm>
            <a:off x="304800" y="1143000"/>
            <a:ext cx="8534400" cy="609600"/>
          </a:xfrm>
        </p:spPr>
        <p:txBody>
          <a:bodyPr/>
          <a:lstStyle/>
          <a:p>
            <a:pPr marL="0" indent="0" algn="ctr">
              <a:lnSpc>
                <a:spcPct val="80000"/>
              </a:lnSpc>
              <a:buNone/>
            </a:pPr>
            <a:r>
              <a:rPr lang="en-US" sz="1800" b="1" dirty="0" smtClean="0">
                <a:solidFill>
                  <a:schemeClr val="tx1"/>
                </a:solidFill>
              </a:rPr>
              <a:t>2019 field plots have similar conditions to the site where the tick survival assay was conducted</a:t>
            </a:r>
            <a:endParaRPr lang="en-US" sz="1800" dirty="0">
              <a:solidFill>
                <a:schemeClr val="tx1"/>
              </a:solidFill>
            </a:endParaRPr>
          </a:p>
        </p:txBody>
      </p:sp>
    </p:spTree>
    <p:extLst>
      <p:ext uri="{BB962C8B-B14F-4D97-AF65-F5344CB8AC3E}">
        <p14:creationId xmlns:p14="http://schemas.microsoft.com/office/powerpoint/2010/main" val="411546497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SA_RH.PDF"/>
          <p:cNvPicPr>
            <a:picLocks noChangeAspect="1"/>
          </p:cNvPicPr>
          <p:nvPr/>
        </p:nvPicPr>
        <p:blipFill rotWithShape="1">
          <a:blip r:embed="rId3" cstate="print">
            <a:extLst>
              <a:ext uri="{28A0092B-C50C-407E-A947-70E740481C1C}">
                <a14:useLocalDpi xmlns:a14="http://schemas.microsoft.com/office/drawing/2010/main"/>
              </a:ext>
            </a:extLst>
          </a:blip>
          <a:srcRect t="11141"/>
          <a:stretch/>
        </p:blipFill>
        <p:spPr>
          <a:xfrm>
            <a:off x="15240" y="3962400"/>
            <a:ext cx="3108960" cy="2910201"/>
          </a:xfrm>
          <a:prstGeom prst="rect">
            <a:avLst/>
          </a:prstGeom>
        </p:spPr>
      </p:pic>
      <p:pic>
        <p:nvPicPr>
          <p:cNvPr id="7" name="Picture 6" descr="TSA_Above.PDF"/>
          <p:cNvPicPr>
            <a:picLocks noChangeAspect="1"/>
          </p:cNvPicPr>
          <p:nvPr/>
        </p:nvPicPr>
        <p:blipFill rotWithShape="1">
          <a:blip r:embed="rId4" cstate="print">
            <a:extLst>
              <a:ext uri="{28A0092B-C50C-407E-A947-70E740481C1C}">
                <a14:useLocalDpi xmlns:a14="http://schemas.microsoft.com/office/drawing/2010/main"/>
              </a:ext>
            </a:extLst>
          </a:blip>
          <a:srcRect t="3776"/>
          <a:stretch/>
        </p:blipFill>
        <p:spPr>
          <a:xfrm>
            <a:off x="6145143" y="3795986"/>
            <a:ext cx="3113003" cy="3062014"/>
          </a:xfrm>
          <a:prstGeom prst="rect">
            <a:avLst/>
          </a:prstGeom>
        </p:spPr>
      </p:pic>
      <p:pic>
        <p:nvPicPr>
          <p:cNvPr id="8" name="Picture 7" descr="TSA_Below.PDF"/>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008639" y="3523581"/>
            <a:ext cx="3108960" cy="3334419"/>
          </a:xfrm>
          <a:prstGeom prst="rect">
            <a:avLst/>
          </a:prstGeom>
        </p:spPr>
      </p:pic>
      <p:pic>
        <p:nvPicPr>
          <p:cNvPr id="9" name="Picture 8" descr="DailyminRH2019Plots.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6233" y="688086"/>
            <a:ext cx="3108960" cy="3274314"/>
          </a:xfrm>
          <a:prstGeom prst="rect">
            <a:avLst/>
          </a:prstGeom>
        </p:spPr>
      </p:pic>
      <p:pic>
        <p:nvPicPr>
          <p:cNvPr id="10" name="Picture 9" descr="Timebelow75RH2019Plots.PNG"/>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036183" y="771734"/>
            <a:ext cx="3108960" cy="3190666"/>
          </a:xfrm>
          <a:prstGeom prst="rect">
            <a:avLst/>
          </a:prstGeom>
        </p:spPr>
      </p:pic>
      <p:pic>
        <p:nvPicPr>
          <p:cNvPr id="11" name="Picture 10" descr="Timeabove85RH2019Plots.PNG"/>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03433" y="771738"/>
            <a:ext cx="3108960" cy="3190662"/>
          </a:xfrm>
          <a:prstGeom prst="rect">
            <a:avLst/>
          </a:prstGeom>
        </p:spPr>
      </p:pic>
      <p:sp>
        <p:nvSpPr>
          <p:cNvPr id="2" name="Title 1"/>
          <p:cNvSpPr>
            <a:spLocks noGrp="1"/>
          </p:cNvSpPr>
          <p:nvPr>
            <p:ph type="title"/>
          </p:nvPr>
        </p:nvSpPr>
        <p:spPr>
          <a:xfrm>
            <a:off x="0" y="228600"/>
            <a:ext cx="9144000" cy="762000"/>
          </a:xfrm>
        </p:spPr>
        <p:txBody>
          <a:bodyPr/>
          <a:lstStyle/>
          <a:p>
            <a:r>
              <a:rPr lang="en-US" dirty="0"/>
              <a:t>Results (Objective </a:t>
            </a:r>
            <a:r>
              <a:rPr lang="en-US" dirty="0" smtClean="0"/>
              <a:t>2.5) 2019 Field data</a:t>
            </a:r>
            <a:endParaRPr lang="en-US" dirty="0"/>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15</a:t>
            </a:fld>
            <a:endParaRPr lang="en-US" dirty="0"/>
          </a:p>
        </p:txBody>
      </p:sp>
      <p:sp>
        <p:nvSpPr>
          <p:cNvPr id="12" name="TextBox 11"/>
          <p:cNvSpPr txBox="1"/>
          <p:nvPr/>
        </p:nvSpPr>
        <p:spPr>
          <a:xfrm>
            <a:off x="435167" y="3603651"/>
            <a:ext cx="759418" cy="276999"/>
          </a:xfrm>
          <a:prstGeom prst="rect">
            <a:avLst/>
          </a:prstGeom>
          <a:noFill/>
        </p:spPr>
        <p:txBody>
          <a:bodyPr wrap="none" rtlCol="0">
            <a:spAutoFit/>
          </a:bodyPr>
          <a:lstStyle/>
          <a:p>
            <a:r>
              <a:rPr lang="en-US" sz="1200" dirty="0" smtClean="0">
                <a:solidFill>
                  <a:schemeClr val="tx1">
                    <a:lumMod val="50000"/>
                    <a:lumOff val="50000"/>
                  </a:schemeClr>
                </a:solidFill>
                <a:latin typeface="Century Gothic"/>
                <a:cs typeface="Century Gothic"/>
              </a:rPr>
              <a:t>June 12</a:t>
            </a:r>
            <a:endParaRPr lang="en-US" sz="1200" dirty="0">
              <a:solidFill>
                <a:schemeClr val="tx1">
                  <a:lumMod val="50000"/>
                  <a:lumOff val="50000"/>
                </a:schemeClr>
              </a:solidFill>
              <a:latin typeface="Century Gothic"/>
              <a:cs typeface="Century Gothic"/>
            </a:endParaRPr>
          </a:p>
        </p:txBody>
      </p:sp>
      <p:sp>
        <p:nvSpPr>
          <p:cNvPr id="13" name="TextBox 12"/>
          <p:cNvSpPr txBox="1"/>
          <p:nvPr/>
        </p:nvSpPr>
        <p:spPr>
          <a:xfrm>
            <a:off x="2631203" y="3603651"/>
            <a:ext cx="623488" cy="276999"/>
          </a:xfrm>
          <a:prstGeom prst="rect">
            <a:avLst/>
          </a:prstGeom>
          <a:noFill/>
        </p:spPr>
        <p:txBody>
          <a:bodyPr wrap="none" rtlCol="0">
            <a:spAutoFit/>
          </a:bodyPr>
          <a:lstStyle/>
          <a:p>
            <a:r>
              <a:rPr lang="en-US" sz="1200" dirty="0" smtClean="0">
                <a:solidFill>
                  <a:schemeClr val="tx1">
                    <a:lumMod val="50000"/>
                    <a:lumOff val="50000"/>
                  </a:schemeClr>
                </a:solidFill>
                <a:latin typeface="Century Gothic"/>
                <a:cs typeface="Century Gothic"/>
              </a:rPr>
              <a:t>Aug 2</a:t>
            </a:r>
            <a:endParaRPr lang="en-US" sz="1200" dirty="0">
              <a:solidFill>
                <a:schemeClr val="tx1">
                  <a:lumMod val="50000"/>
                  <a:lumOff val="50000"/>
                </a:schemeClr>
              </a:solidFill>
              <a:latin typeface="Century Gothic"/>
              <a:cs typeface="Century Gothic"/>
            </a:endParaRPr>
          </a:p>
        </p:txBody>
      </p:sp>
      <p:sp>
        <p:nvSpPr>
          <p:cNvPr id="14" name="TextBox 13"/>
          <p:cNvSpPr txBox="1"/>
          <p:nvPr/>
        </p:nvSpPr>
        <p:spPr>
          <a:xfrm>
            <a:off x="361726" y="6491255"/>
            <a:ext cx="759418" cy="276999"/>
          </a:xfrm>
          <a:prstGeom prst="rect">
            <a:avLst/>
          </a:prstGeom>
          <a:noFill/>
        </p:spPr>
        <p:txBody>
          <a:bodyPr wrap="none" rtlCol="0">
            <a:spAutoFit/>
          </a:bodyPr>
          <a:lstStyle/>
          <a:p>
            <a:r>
              <a:rPr lang="en-US" sz="1200" dirty="0" smtClean="0">
                <a:solidFill>
                  <a:srgbClr val="7F7F7F"/>
                </a:solidFill>
                <a:latin typeface="Century Gothic"/>
                <a:cs typeface="Century Gothic"/>
              </a:rPr>
              <a:t>June 21</a:t>
            </a:r>
            <a:endParaRPr lang="en-US" sz="1200" dirty="0">
              <a:solidFill>
                <a:srgbClr val="7F7F7F"/>
              </a:solidFill>
              <a:latin typeface="Century Gothic"/>
              <a:cs typeface="Century Gothic"/>
            </a:endParaRPr>
          </a:p>
        </p:txBody>
      </p:sp>
      <p:sp>
        <p:nvSpPr>
          <p:cNvPr id="15" name="TextBox 14"/>
          <p:cNvSpPr txBox="1"/>
          <p:nvPr/>
        </p:nvSpPr>
        <p:spPr>
          <a:xfrm>
            <a:off x="2502669" y="6491255"/>
            <a:ext cx="726882" cy="276999"/>
          </a:xfrm>
          <a:prstGeom prst="rect">
            <a:avLst/>
          </a:prstGeom>
          <a:noFill/>
        </p:spPr>
        <p:txBody>
          <a:bodyPr wrap="none" rtlCol="0">
            <a:spAutoFit/>
          </a:bodyPr>
          <a:lstStyle/>
          <a:p>
            <a:r>
              <a:rPr lang="en-US" sz="1200" dirty="0" smtClean="0">
                <a:solidFill>
                  <a:srgbClr val="7F7F7F"/>
                </a:solidFill>
                <a:latin typeface="Century Gothic"/>
                <a:cs typeface="Century Gothic"/>
              </a:rPr>
              <a:t>May 23</a:t>
            </a:r>
            <a:endParaRPr lang="en-US" sz="1200" dirty="0">
              <a:solidFill>
                <a:srgbClr val="7F7F7F"/>
              </a:solidFill>
              <a:latin typeface="Century Gothic"/>
              <a:cs typeface="Century Gothic"/>
            </a:endParaRPr>
          </a:p>
        </p:txBody>
      </p:sp>
      <p:sp>
        <p:nvSpPr>
          <p:cNvPr id="16" name="Rectangle 15"/>
          <p:cNvSpPr/>
          <p:nvPr/>
        </p:nvSpPr>
        <p:spPr>
          <a:xfrm>
            <a:off x="762000" y="4038600"/>
            <a:ext cx="301951" cy="2209800"/>
          </a:xfrm>
          <a:prstGeom prst="rect">
            <a:avLst/>
          </a:prstGeom>
          <a:solidFill>
            <a:schemeClr val="bg1">
              <a:lumMod val="75000"/>
              <a:alpha val="22000"/>
            </a:schemeClr>
          </a:solidFill>
          <a:ln w="9525">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0753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762000"/>
          </a:xfrm>
        </p:spPr>
        <p:txBody>
          <a:bodyPr/>
          <a:lstStyle/>
          <a:p>
            <a:r>
              <a:rPr lang="en-US" dirty="0"/>
              <a:t>Results (Objective 2.5) 2019 Field data</a:t>
            </a:r>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16</a:t>
            </a:fld>
            <a:endParaRPr lang="en-US" dirty="0"/>
          </a:p>
        </p:txBody>
      </p:sp>
      <p:pic>
        <p:nvPicPr>
          <p:cNvPr id="9" name="Picture 8" descr="tick_abundance2.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42268" y="1951468"/>
            <a:ext cx="4220732" cy="4220732"/>
          </a:xfrm>
          <a:prstGeom prst="rect">
            <a:avLst/>
          </a:prstGeom>
        </p:spPr>
      </p:pic>
      <p:pic>
        <p:nvPicPr>
          <p:cNvPr id="5" name="Picture 4" descr="Tick5.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 y="2743200"/>
            <a:ext cx="3886200" cy="2429714"/>
          </a:xfrm>
          <a:prstGeom prst="rect">
            <a:avLst/>
          </a:prstGeom>
        </p:spPr>
      </p:pic>
      <p:sp>
        <p:nvSpPr>
          <p:cNvPr id="6" name="Rectangle 3"/>
          <p:cNvSpPr>
            <a:spLocks noGrp="1" noChangeArrowheads="1"/>
          </p:cNvSpPr>
          <p:nvPr>
            <p:ph idx="1"/>
          </p:nvPr>
        </p:nvSpPr>
        <p:spPr>
          <a:xfrm>
            <a:off x="304800" y="1143000"/>
            <a:ext cx="8534400" cy="609600"/>
          </a:xfrm>
        </p:spPr>
        <p:txBody>
          <a:bodyPr/>
          <a:lstStyle/>
          <a:p>
            <a:pPr marL="0" indent="0" algn="ctr">
              <a:lnSpc>
                <a:spcPct val="80000"/>
              </a:lnSpc>
              <a:buNone/>
            </a:pPr>
            <a:r>
              <a:rPr lang="en-US" sz="1800" b="1" dirty="0">
                <a:solidFill>
                  <a:schemeClr val="tx1"/>
                </a:solidFill>
              </a:rPr>
              <a:t>Cogongrass </a:t>
            </a:r>
            <a:r>
              <a:rPr lang="en-US" sz="1800" b="1" dirty="0" smtClean="0">
                <a:solidFill>
                  <a:schemeClr val="tx1"/>
                </a:solidFill>
              </a:rPr>
              <a:t>invaded plots maintain similar tick abundances primarily through an increase in tick survival rather than through increased host use.</a:t>
            </a:r>
            <a:endParaRPr lang="en-US" sz="1800" dirty="0">
              <a:solidFill>
                <a:schemeClr val="tx1"/>
              </a:solidFill>
            </a:endParaRPr>
          </a:p>
        </p:txBody>
      </p:sp>
    </p:spTree>
    <p:extLst>
      <p:ext uri="{BB962C8B-B14F-4D97-AF65-F5344CB8AC3E}">
        <p14:creationId xmlns:p14="http://schemas.microsoft.com/office/powerpoint/2010/main" val="40238803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(Objective 2.5) 2019 Field data</a:t>
            </a:r>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17</a:t>
            </a:fld>
            <a:endParaRPr lang="en-US" dirty="0"/>
          </a:p>
        </p:txBody>
      </p:sp>
      <p:pic>
        <p:nvPicPr>
          <p:cNvPr id="3" name="Picture 2" descr="adult_ticks_201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828800"/>
            <a:ext cx="3429000" cy="4572000"/>
          </a:xfrm>
          <a:prstGeom prst="rect">
            <a:avLst/>
          </a:prstGeom>
        </p:spPr>
      </p:pic>
      <p:pic>
        <p:nvPicPr>
          <p:cNvPr id="6" name="Picture 5" descr="nymph_ticks_201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828800"/>
            <a:ext cx="3429000" cy="4572000"/>
          </a:xfrm>
          <a:prstGeom prst="rect">
            <a:avLst/>
          </a:prstGeom>
        </p:spPr>
      </p:pic>
    </p:spTree>
    <p:extLst>
      <p:ext uri="{BB962C8B-B14F-4D97-AF65-F5344CB8AC3E}">
        <p14:creationId xmlns:p14="http://schemas.microsoft.com/office/powerpoint/2010/main" val="16912182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3400"/>
            <a:ext cx="9144000" cy="762000"/>
          </a:xfrm>
        </p:spPr>
        <p:txBody>
          <a:bodyPr/>
          <a:lstStyle/>
          <a:p>
            <a:r>
              <a:rPr lang="en-US" dirty="0"/>
              <a:t>Technical Approach: Path Analysis</a:t>
            </a:r>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18</a:t>
            </a:fld>
            <a:endParaRPr lang="en-US" dirty="0"/>
          </a:p>
        </p:txBody>
      </p:sp>
      <p:sp>
        <p:nvSpPr>
          <p:cNvPr id="5" name="Rectangle 3"/>
          <p:cNvSpPr>
            <a:spLocks noGrp="1" noChangeArrowheads="1"/>
          </p:cNvSpPr>
          <p:nvPr>
            <p:ph idx="1"/>
          </p:nvPr>
        </p:nvSpPr>
        <p:spPr>
          <a:xfrm>
            <a:off x="6637" y="1219199"/>
            <a:ext cx="2275182" cy="4419601"/>
          </a:xfrm>
        </p:spPr>
        <p:txBody>
          <a:bodyPr/>
          <a:lstStyle/>
          <a:p>
            <a:r>
              <a:rPr lang="en-US" sz="1800" dirty="0">
                <a:solidFill>
                  <a:schemeClr val="tx1"/>
                </a:solidFill>
                <a:latin typeface="+mj-lt"/>
                <a:cs typeface="Century Gothic"/>
              </a:rPr>
              <a:t>Direct and indirect effects of fire management on tick abundance</a:t>
            </a:r>
          </a:p>
          <a:p>
            <a:pPr marL="0" indent="0">
              <a:buNone/>
            </a:pPr>
            <a:endParaRPr lang="en-US" sz="1800" dirty="0">
              <a:solidFill>
                <a:schemeClr val="tx1"/>
              </a:solidFill>
              <a:latin typeface="+mj-lt"/>
              <a:cs typeface="Century Gothic"/>
            </a:endParaRPr>
          </a:p>
          <a:p>
            <a:r>
              <a:rPr lang="en-US" sz="1800" dirty="0">
                <a:solidFill>
                  <a:schemeClr val="tx1"/>
                </a:solidFill>
                <a:cs typeface="Century Gothic"/>
              </a:rPr>
              <a:t>Initial results using field data</a:t>
            </a:r>
            <a:endParaRPr lang="en-US" sz="1800" dirty="0">
              <a:solidFill>
                <a:schemeClr val="tx1"/>
              </a:solidFill>
              <a:latin typeface="+mj-lt"/>
              <a:cs typeface="Century Gothic"/>
            </a:endParaRPr>
          </a:p>
          <a:p>
            <a:endParaRPr lang="en-US" sz="1800" dirty="0">
              <a:solidFill>
                <a:schemeClr val="tx1"/>
              </a:solidFill>
              <a:latin typeface="+mj-lt"/>
              <a:cs typeface="Century Gothic"/>
            </a:endParaRPr>
          </a:p>
          <a:p>
            <a:r>
              <a:rPr lang="en-US" sz="1800" dirty="0">
                <a:solidFill>
                  <a:schemeClr val="tx1"/>
                </a:solidFill>
                <a:latin typeface="+mj-lt"/>
                <a:cs typeface="Century Gothic"/>
              </a:rPr>
              <a:t>Calculated fire index combining fire return interval and time since last fire</a:t>
            </a:r>
          </a:p>
          <a:p>
            <a:endParaRPr lang="en-US" sz="1800" dirty="0">
              <a:solidFill>
                <a:schemeClr val="tx1"/>
              </a:solidFill>
              <a:latin typeface="+mj-lt"/>
              <a:cs typeface="Century Gothic"/>
            </a:endParaRPr>
          </a:p>
          <a:p>
            <a:pPr eaLnBrk="1" hangingPunct="1">
              <a:lnSpc>
                <a:spcPct val="90000"/>
              </a:lnSpc>
              <a:buFont typeface="Arial" charset="0"/>
              <a:buNone/>
            </a:pPr>
            <a:endParaRPr lang="en-US" sz="1800" b="1" dirty="0">
              <a:solidFill>
                <a:schemeClr val="tx1"/>
              </a:solidFill>
            </a:endParaRPr>
          </a:p>
          <a:p>
            <a:pPr eaLnBrk="1" hangingPunct="1">
              <a:lnSpc>
                <a:spcPct val="90000"/>
              </a:lnSpc>
            </a:pPr>
            <a:endParaRPr lang="en-US" sz="1800" dirty="0">
              <a:solidFill>
                <a:schemeClr val="tx1"/>
              </a:solidFill>
            </a:endParaRPr>
          </a:p>
        </p:txBody>
      </p:sp>
      <p:pic>
        <p:nvPicPr>
          <p:cNvPr id="69" name="Picture 5" descr="8683.tif">
            <a:extLst>
              <a:ext uri="{FF2B5EF4-FFF2-40B4-BE49-F238E27FC236}">
                <a16:creationId xmlns="" xmlns:a16="http://schemas.microsoft.com/office/drawing/2014/main" id="{E7B50B63-5B50-A248-BBF6-5E6405AF85C5}"/>
              </a:ext>
            </a:extLst>
          </p:cNvPr>
          <p:cNvPicPr>
            <a:picLocks noChangeAspect="1"/>
          </p:cNvPicPr>
          <p:nvPr/>
        </p:nvPicPr>
        <p:blipFill>
          <a:blip r:embed="rId2" cstate="print"/>
          <a:srcRect/>
          <a:stretch>
            <a:fillRect/>
          </a:stretch>
        </p:blipFill>
        <p:spPr bwMode="auto">
          <a:xfrm>
            <a:off x="4267200" y="4953000"/>
            <a:ext cx="1335088" cy="1847737"/>
          </a:xfrm>
          <a:prstGeom prst="rect">
            <a:avLst/>
          </a:prstGeom>
          <a:noFill/>
          <a:ln w="9525">
            <a:solidFill>
              <a:schemeClr val="tx1"/>
            </a:solidFill>
            <a:miter lim="800000"/>
            <a:headEnd/>
            <a:tailEnd/>
          </a:ln>
        </p:spPr>
      </p:pic>
      <p:cxnSp>
        <p:nvCxnSpPr>
          <p:cNvPr id="70" name="Straight Arrow Connector 69">
            <a:extLst>
              <a:ext uri="{FF2B5EF4-FFF2-40B4-BE49-F238E27FC236}">
                <a16:creationId xmlns="" xmlns:a16="http://schemas.microsoft.com/office/drawing/2014/main" id="{4862766D-6C89-5944-9F72-429967DBB5EA}"/>
              </a:ext>
            </a:extLst>
          </p:cNvPr>
          <p:cNvCxnSpPr>
            <a:cxnSpLocks/>
          </p:cNvCxnSpPr>
          <p:nvPr/>
        </p:nvCxnSpPr>
        <p:spPr>
          <a:xfrm flipH="1">
            <a:off x="4191000" y="2971800"/>
            <a:ext cx="1143002" cy="2477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71" name="Picture 8" descr="photo_6744_20090609.jpg">
            <a:extLst>
              <a:ext uri="{FF2B5EF4-FFF2-40B4-BE49-F238E27FC236}">
                <a16:creationId xmlns="" xmlns:a16="http://schemas.microsoft.com/office/drawing/2014/main" id="{F7FE544E-5EB8-3148-8C6F-8B4F974A6727}"/>
              </a:ext>
            </a:extLst>
          </p:cNvPr>
          <p:cNvPicPr>
            <a:picLocks noChangeAspect="1"/>
          </p:cNvPicPr>
          <p:nvPr/>
        </p:nvPicPr>
        <p:blipFill>
          <a:blip r:embed="rId3" cstate="print"/>
          <a:srcRect/>
          <a:stretch>
            <a:fillRect/>
          </a:stretch>
        </p:blipFill>
        <p:spPr bwMode="auto">
          <a:xfrm>
            <a:off x="6294253" y="5214392"/>
            <a:ext cx="2392547" cy="1592262"/>
          </a:xfrm>
          <a:prstGeom prst="rect">
            <a:avLst/>
          </a:prstGeom>
          <a:noFill/>
          <a:ln w="9525">
            <a:solidFill>
              <a:schemeClr val="tx1"/>
            </a:solidFill>
            <a:miter lim="800000"/>
            <a:headEnd/>
            <a:tailEnd/>
          </a:ln>
        </p:spPr>
      </p:pic>
      <p:cxnSp>
        <p:nvCxnSpPr>
          <p:cNvPr id="72" name="Straight Arrow Connector 71">
            <a:extLst>
              <a:ext uri="{FF2B5EF4-FFF2-40B4-BE49-F238E27FC236}">
                <a16:creationId xmlns="" xmlns:a16="http://schemas.microsoft.com/office/drawing/2014/main" id="{38386B5B-E2C3-714C-876E-D8601AFDD194}"/>
              </a:ext>
            </a:extLst>
          </p:cNvPr>
          <p:cNvCxnSpPr>
            <a:cxnSpLocks/>
          </p:cNvCxnSpPr>
          <p:nvPr/>
        </p:nvCxnSpPr>
        <p:spPr>
          <a:xfrm>
            <a:off x="5562600" y="2971800"/>
            <a:ext cx="1143000" cy="24771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 xmlns:a16="http://schemas.microsoft.com/office/drawing/2014/main" id="{2BACF8B7-CD22-9946-8780-F383F8F0DC03}"/>
              </a:ext>
            </a:extLst>
          </p:cNvPr>
          <p:cNvCxnSpPr>
            <a:cxnSpLocks/>
          </p:cNvCxnSpPr>
          <p:nvPr/>
        </p:nvCxnSpPr>
        <p:spPr>
          <a:xfrm rot="10800000" flipV="1">
            <a:off x="5029200" y="4191000"/>
            <a:ext cx="914400" cy="2"/>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 xmlns:a16="http://schemas.microsoft.com/office/drawing/2014/main" id="{479FF1B3-564F-1145-AC1C-ADCA9A70D9D7}"/>
              </a:ext>
            </a:extLst>
          </p:cNvPr>
          <p:cNvCxnSpPr>
            <a:cxnSpLocks/>
          </p:cNvCxnSpPr>
          <p:nvPr/>
        </p:nvCxnSpPr>
        <p:spPr>
          <a:xfrm>
            <a:off x="5029200" y="3810000"/>
            <a:ext cx="914400" cy="158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 xmlns:a16="http://schemas.microsoft.com/office/drawing/2014/main" id="{9B8DB1ED-3807-5A4E-A5DA-E0D112F45048}"/>
              </a:ext>
            </a:extLst>
          </p:cNvPr>
          <p:cNvCxnSpPr>
            <a:cxnSpLocks/>
          </p:cNvCxnSpPr>
          <p:nvPr/>
        </p:nvCxnSpPr>
        <p:spPr>
          <a:xfrm flipH="1">
            <a:off x="5602288" y="4443458"/>
            <a:ext cx="1807915" cy="80965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 xmlns:a16="http://schemas.microsoft.com/office/drawing/2014/main" id="{B28E7FAF-A3EA-1D49-9006-3564B5305016}"/>
              </a:ext>
            </a:extLst>
          </p:cNvPr>
          <p:cNvCxnSpPr>
            <a:cxnSpLocks/>
          </p:cNvCxnSpPr>
          <p:nvPr/>
        </p:nvCxnSpPr>
        <p:spPr>
          <a:xfrm>
            <a:off x="3873547" y="4808149"/>
            <a:ext cx="381000" cy="6096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 xmlns:a16="http://schemas.microsoft.com/office/drawing/2014/main" id="{1FD9A420-7AAA-694E-BE15-299B71747C99}"/>
              </a:ext>
            </a:extLst>
          </p:cNvPr>
          <p:cNvCxnSpPr>
            <a:cxnSpLocks/>
          </p:cNvCxnSpPr>
          <p:nvPr/>
        </p:nvCxnSpPr>
        <p:spPr>
          <a:xfrm flipH="1">
            <a:off x="5659685" y="6282780"/>
            <a:ext cx="58871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 xmlns:a16="http://schemas.microsoft.com/office/drawing/2014/main" id="{1D8ED592-B451-7C4F-8CFD-918F405D06FD}"/>
              </a:ext>
            </a:extLst>
          </p:cNvPr>
          <p:cNvCxnSpPr>
            <a:cxnSpLocks/>
          </p:cNvCxnSpPr>
          <p:nvPr/>
        </p:nvCxnSpPr>
        <p:spPr>
          <a:xfrm>
            <a:off x="7410203" y="4644721"/>
            <a:ext cx="0" cy="53340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 xmlns:a16="http://schemas.microsoft.com/office/drawing/2014/main" id="{7BB898EE-CDFE-1141-964F-01993338B2FB}"/>
              </a:ext>
            </a:extLst>
          </p:cNvPr>
          <p:cNvCxnSpPr>
            <a:cxnSpLocks/>
          </p:cNvCxnSpPr>
          <p:nvPr/>
        </p:nvCxnSpPr>
        <p:spPr>
          <a:xfrm>
            <a:off x="4976089" y="4660350"/>
            <a:ext cx="1530156" cy="502143"/>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0" name="Picture 2">
            <a:extLst>
              <a:ext uri="{FF2B5EF4-FFF2-40B4-BE49-F238E27FC236}">
                <a16:creationId xmlns="" xmlns:a16="http://schemas.microsoft.com/office/drawing/2014/main" id="{C0D57995-D409-E64A-81B3-C3874E279447}"/>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2286000" y="1219200"/>
            <a:ext cx="6400800" cy="181415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3">
            <a:extLst>
              <a:ext uri="{FF2B5EF4-FFF2-40B4-BE49-F238E27FC236}">
                <a16:creationId xmlns="" xmlns:a16="http://schemas.microsoft.com/office/drawing/2014/main" id="{E53A9346-36D7-5F46-8DDD-693082ECFEB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6019800" y="3276600"/>
            <a:ext cx="266282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2">
            <a:extLst>
              <a:ext uri="{FF2B5EF4-FFF2-40B4-BE49-F238E27FC236}">
                <a16:creationId xmlns="" xmlns:a16="http://schemas.microsoft.com/office/drawing/2014/main" id="{3132A426-9F77-EC4B-AFEB-1A1CB083AD0A}"/>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2286000" y="3276600"/>
            <a:ext cx="2666999"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3" name="Straight Arrow Connector 82">
            <a:extLst>
              <a:ext uri="{FF2B5EF4-FFF2-40B4-BE49-F238E27FC236}">
                <a16:creationId xmlns="" xmlns:a16="http://schemas.microsoft.com/office/drawing/2014/main" id="{DC5A358E-7BE1-4341-90E8-087816C195C4}"/>
              </a:ext>
            </a:extLst>
          </p:cNvPr>
          <p:cNvCxnSpPr>
            <a:cxnSpLocks/>
          </p:cNvCxnSpPr>
          <p:nvPr/>
        </p:nvCxnSpPr>
        <p:spPr>
          <a:xfrm flipH="1">
            <a:off x="3602284" y="6282780"/>
            <a:ext cx="588716"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84" name="Picture 2">
            <a:extLst>
              <a:ext uri="{FF2B5EF4-FFF2-40B4-BE49-F238E27FC236}">
                <a16:creationId xmlns="" xmlns:a16="http://schemas.microsoft.com/office/drawing/2014/main" id="{2B835471-3B84-D049-9B3D-3EB209B10343}"/>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86000" y="4953000"/>
            <a:ext cx="1229918" cy="18477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5" name="Text Box 2">
            <a:extLst>
              <a:ext uri="{FF2B5EF4-FFF2-40B4-BE49-F238E27FC236}">
                <a16:creationId xmlns="" xmlns:a16="http://schemas.microsoft.com/office/drawing/2014/main" id="{F6C86A10-E779-684F-A33D-AEAD614846DA}"/>
              </a:ext>
            </a:extLst>
          </p:cNvPr>
          <p:cNvSpPr txBox="1">
            <a:spLocks noChangeArrowheads="1"/>
          </p:cNvSpPr>
          <p:nvPr/>
        </p:nvSpPr>
        <p:spPr bwMode="auto">
          <a:xfrm>
            <a:off x="2286000" y="1219201"/>
            <a:ext cx="6396620" cy="438090"/>
          </a:xfrm>
          <a:prstGeom prst="rect">
            <a:avLst/>
          </a:prstGeom>
          <a:solidFill>
            <a:schemeClr val="tx1">
              <a:alpha val="5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600" b="0" i="0" u="none" strike="noStrike" cap="none" normalizeH="0" baseline="0" dirty="0">
                <a:ln>
                  <a:noFill/>
                </a:ln>
                <a:solidFill>
                  <a:srgbClr val="FFFFFF"/>
                </a:solidFill>
                <a:effectLst/>
                <a:latin typeface="Calibri" pitchFamily="34" charset="0"/>
                <a:cs typeface="Arial" pitchFamily="34" charset="0"/>
              </a:rPr>
              <a:t>Climate Change</a:t>
            </a:r>
            <a:endParaRPr kumimoji="0" lang="en-US" sz="2600" b="0" i="0" u="none" strike="noStrike" cap="none" normalizeH="0" baseline="0" dirty="0">
              <a:ln>
                <a:noFill/>
              </a:ln>
              <a:solidFill>
                <a:schemeClr val="tx1"/>
              </a:solidFill>
              <a:effectLst/>
              <a:latin typeface="Arial" pitchFamily="34" charset="0"/>
              <a:cs typeface="Arial" pitchFamily="34" charset="0"/>
            </a:endParaRPr>
          </a:p>
        </p:txBody>
      </p:sp>
      <p:sp>
        <p:nvSpPr>
          <p:cNvPr id="86" name="Text Box 2">
            <a:extLst>
              <a:ext uri="{FF2B5EF4-FFF2-40B4-BE49-F238E27FC236}">
                <a16:creationId xmlns="" xmlns:a16="http://schemas.microsoft.com/office/drawing/2014/main" id="{C74D4468-4281-CC45-AA0E-75DC4D0285AB}"/>
              </a:ext>
            </a:extLst>
          </p:cNvPr>
          <p:cNvSpPr txBox="1">
            <a:spLocks noChangeArrowheads="1"/>
          </p:cNvSpPr>
          <p:nvPr/>
        </p:nvSpPr>
        <p:spPr bwMode="auto">
          <a:xfrm>
            <a:off x="6019801" y="3276600"/>
            <a:ext cx="2667000" cy="438090"/>
          </a:xfrm>
          <a:prstGeom prst="rect">
            <a:avLst/>
          </a:prstGeom>
          <a:solidFill>
            <a:schemeClr val="tx1">
              <a:alpha val="5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600" b="0" i="0" u="none" strike="noStrike" cap="none" normalizeH="0" baseline="0" dirty="0">
                <a:ln>
                  <a:noFill/>
                </a:ln>
                <a:solidFill>
                  <a:srgbClr val="FFFFFF"/>
                </a:solidFill>
                <a:effectLst/>
                <a:latin typeface="Calibri" pitchFamily="34" charset="0"/>
                <a:cs typeface="Arial" pitchFamily="34" charset="0"/>
              </a:rPr>
              <a:t>Vegetation</a:t>
            </a:r>
            <a:endParaRPr kumimoji="0" lang="en-US" sz="2600" b="0" i="0" u="none" strike="noStrike" cap="none" normalizeH="0" baseline="0" dirty="0">
              <a:ln>
                <a:noFill/>
              </a:ln>
              <a:solidFill>
                <a:schemeClr val="tx1"/>
              </a:solidFill>
              <a:effectLst/>
              <a:latin typeface="Arial" pitchFamily="34" charset="0"/>
              <a:cs typeface="Arial" pitchFamily="34" charset="0"/>
            </a:endParaRPr>
          </a:p>
        </p:txBody>
      </p:sp>
      <p:sp>
        <p:nvSpPr>
          <p:cNvPr id="87" name="Text Box 2">
            <a:extLst>
              <a:ext uri="{FF2B5EF4-FFF2-40B4-BE49-F238E27FC236}">
                <a16:creationId xmlns="" xmlns:a16="http://schemas.microsoft.com/office/drawing/2014/main" id="{DE02D8DB-7D5A-AF41-8039-85616B0B964D}"/>
              </a:ext>
            </a:extLst>
          </p:cNvPr>
          <p:cNvSpPr txBox="1">
            <a:spLocks noChangeArrowheads="1"/>
          </p:cNvSpPr>
          <p:nvPr/>
        </p:nvSpPr>
        <p:spPr bwMode="auto">
          <a:xfrm>
            <a:off x="2286000" y="3276600"/>
            <a:ext cx="2666999" cy="438090"/>
          </a:xfrm>
          <a:prstGeom prst="rect">
            <a:avLst/>
          </a:prstGeom>
          <a:solidFill>
            <a:schemeClr val="tx1">
              <a:alpha val="5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600" b="0" i="0" u="none" strike="noStrike" cap="none" normalizeH="0" baseline="0" dirty="0">
                <a:ln>
                  <a:noFill/>
                </a:ln>
                <a:solidFill>
                  <a:schemeClr val="bg1"/>
                </a:solidFill>
                <a:effectLst/>
                <a:latin typeface="Calibri" pitchFamily="34" charset="0"/>
                <a:cs typeface="Arial" pitchFamily="34" charset="0"/>
              </a:rPr>
              <a:t>Fire Management</a:t>
            </a:r>
            <a:endParaRPr kumimoji="0" lang="en-US" sz="2600" b="0" i="0" u="none" strike="noStrike" cap="none" normalizeH="0" baseline="0" dirty="0">
              <a:ln>
                <a:noFill/>
              </a:ln>
              <a:solidFill>
                <a:schemeClr val="bg1"/>
              </a:solidFill>
              <a:effectLst/>
              <a:latin typeface="Arial" pitchFamily="34" charset="0"/>
              <a:cs typeface="Arial" pitchFamily="34" charset="0"/>
            </a:endParaRPr>
          </a:p>
        </p:txBody>
      </p:sp>
      <p:sp>
        <p:nvSpPr>
          <p:cNvPr id="88" name="Text Box 2">
            <a:extLst>
              <a:ext uri="{FF2B5EF4-FFF2-40B4-BE49-F238E27FC236}">
                <a16:creationId xmlns="" xmlns:a16="http://schemas.microsoft.com/office/drawing/2014/main" id="{639FF243-E184-5943-A48C-6787679E44ED}"/>
              </a:ext>
            </a:extLst>
          </p:cNvPr>
          <p:cNvSpPr txBox="1">
            <a:spLocks noChangeArrowheads="1"/>
          </p:cNvSpPr>
          <p:nvPr/>
        </p:nvSpPr>
        <p:spPr bwMode="auto">
          <a:xfrm>
            <a:off x="6294253" y="6019801"/>
            <a:ext cx="2388367" cy="804069"/>
          </a:xfrm>
          <a:prstGeom prst="rect">
            <a:avLst/>
          </a:prstGeom>
          <a:solidFill>
            <a:schemeClr val="tx1">
              <a:alpha val="5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600" b="0" i="0" u="none" strike="noStrike" cap="none" normalizeH="0" baseline="0" dirty="0">
                <a:ln>
                  <a:noFill/>
                </a:ln>
                <a:solidFill>
                  <a:schemeClr val="bg1"/>
                </a:solidFill>
                <a:effectLst/>
                <a:latin typeface="Calibri" pitchFamily="34" charset="0"/>
                <a:cs typeface="Arial" pitchFamily="34" charset="0"/>
              </a:rPr>
              <a:t>Wildlife</a:t>
            </a:r>
            <a:r>
              <a:rPr lang="en-US" sz="2600" dirty="0">
                <a:solidFill>
                  <a:schemeClr val="bg1"/>
                </a:solidFill>
                <a:latin typeface="Calibri" pitchFamily="34" charset="0"/>
                <a:cs typeface="Arial" pitchFamily="34" charset="0"/>
              </a:rPr>
              <a:t> Abundance</a:t>
            </a:r>
            <a:endParaRPr kumimoji="0" lang="en-US" sz="2600" b="0" i="0" u="none" strike="noStrike" cap="none" normalizeH="0" baseline="0" dirty="0">
              <a:ln>
                <a:noFill/>
              </a:ln>
              <a:solidFill>
                <a:schemeClr val="bg1"/>
              </a:solidFill>
              <a:effectLst/>
              <a:latin typeface="Arial" pitchFamily="34" charset="0"/>
              <a:cs typeface="Arial" pitchFamily="34" charset="0"/>
            </a:endParaRPr>
          </a:p>
        </p:txBody>
      </p:sp>
      <p:sp>
        <p:nvSpPr>
          <p:cNvPr id="89" name="Text Box 2">
            <a:extLst>
              <a:ext uri="{FF2B5EF4-FFF2-40B4-BE49-F238E27FC236}">
                <a16:creationId xmlns="" xmlns:a16="http://schemas.microsoft.com/office/drawing/2014/main" id="{81292BE0-BF0E-8742-B88D-26B458AC2986}"/>
              </a:ext>
            </a:extLst>
          </p:cNvPr>
          <p:cNvSpPr txBox="1">
            <a:spLocks noChangeArrowheads="1"/>
          </p:cNvSpPr>
          <p:nvPr/>
        </p:nvSpPr>
        <p:spPr bwMode="auto">
          <a:xfrm>
            <a:off x="4267199" y="6019800"/>
            <a:ext cx="1335089" cy="804069"/>
          </a:xfrm>
          <a:prstGeom prst="rect">
            <a:avLst/>
          </a:prstGeom>
          <a:solidFill>
            <a:schemeClr val="tx1">
              <a:alpha val="5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600" b="0" i="0" u="none" strike="noStrike" cap="none" normalizeH="0" baseline="0" dirty="0">
                <a:ln>
                  <a:noFill/>
                </a:ln>
                <a:solidFill>
                  <a:schemeClr val="bg1"/>
                </a:solidFill>
                <a:effectLst/>
                <a:latin typeface="Calibri" pitchFamily="34" charset="0"/>
                <a:cs typeface="Arial" pitchFamily="34" charset="0"/>
              </a:rPr>
              <a:t>TBD</a:t>
            </a:r>
            <a:r>
              <a:rPr lang="en-US" sz="2600" dirty="0">
                <a:solidFill>
                  <a:schemeClr val="bg1"/>
                </a:solidFill>
                <a:latin typeface="Calibri" pitchFamily="34" charset="0"/>
                <a:cs typeface="Arial" pitchFamily="34" charset="0"/>
              </a:rPr>
              <a:t> Risk</a:t>
            </a:r>
            <a:endParaRPr kumimoji="0" lang="en-US" sz="2600" b="0" i="0" u="none" strike="noStrike" cap="none" normalizeH="0" baseline="0" dirty="0">
              <a:ln>
                <a:noFill/>
              </a:ln>
              <a:solidFill>
                <a:schemeClr val="bg1"/>
              </a:solidFill>
              <a:effectLst/>
              <a:latin typeface="Arial" pitchFamily="34" charset="0"/>
              <a:cs typeface="Arial" pitchFamily="34" charset="0"/>
            </a:endParaRPr>
          </a:p>
        </p:txBody>
      </p:sp>
      <p:sp>
        <p:nvSpPr>
          <p:cNvPr id="90" name="Text Box 2">
            <a:extLst>
              <a:ext uri="{FF2B5EF4-FFF2-40B4-BE49-F238E27FC236}">
                <a16:creationId xmlns="" xmlns:a16="http://schemas.microsoft.com/office/drawing/2014/main" id="{F522E732-5590-8848-AABE-665A860F6C5C}"/>
              </a:ext>
            </a:extLst>
          </p:cNvPr>
          <p:cNvSpPr txBox="1">
            <a:spLocks noChangeArrowheads="1"/>
          </p:cNvSpPr>
          <p:nvPr/>
        </p:nvSpPr>
        <p:spPr bwMode="auto">
          <a:xfrm>
            <a:off x="2286000" y="6019801"/>
            <a:ext cx="1229918" cy="804068"/>
          </a:xfrm>
          <a:prstGeom prst="rect">
            <a:avLst/>
          </a:prstGeom>
          <a:solidFill>
            <a:schemeClr val="tx1">
              <a:alpha val="50000"/>
            </a:schemeClr>
          </a:solidFill>
          <a:ln>
            <a:noFill/>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pPr>
            <a:r>
              <a:rPr kumimoji="0" lang="en-US" sz="2600" b="0" i="0" u="none" strike="noStrike" cap="none" normalizeH="0" baseline="0" dirty="0" err="1">
                <a:ln>
                  <a:noFill/>
                </a:ln>
                <a:solidFill>
                  <a:schemeClr val="bg1"/>
                </a:solidFill>
                <a:effectLst/>
                <a:latin typeface="Calibri" pitchFamily="34" charset="0"/>
                <a:cs typeface="Arial" pitchFamily="34" charset="0"/>
              </a:rPr>
              <a:t>HumanHealth</a:t>
            </a:r>
            <a:endParaRPr kumimoji="0" lang="en-US" sz="2600" b="0" i="0" u="none" strike="noStrike" cap="none" normalizeH="0" baseline="0" dirty="0">
              <a:ln>
                <a:noFill/>
              </a:ln>
              <a:solidFill>
                <a:schemeClr val="bg1"/>
              </a:solidFill>
              <a:effectLst/>
              <a:latin typeface="Arial" pitchFamily="34" charset="0"/>
              <a:cs typeface="Arial" pitchFamily="34" charset="0"/>
            </a:endParaRPr>
          </a:p>
        </p:txBody>
      </p:sp>
    </p:spTree>
    <p:extLst>
      <p:ext uri="{BB962C8B-B14F-4D97-AF65-F5344CB8AC3E}">
        <p14:creationId xmlns:p14="http://schemas.microsoft.com/office/powerpoint/2010/main" val="38199463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85800"/>
            <a:ext cx="9144000" cy="762000"/>
          </a:xfrm>
        </p:spPr>
        <p:txBody>
          <a:bodyPr/>
          <a:lstStyle/>
          <a:p>
            <a:r>
              <a:rPr lang="en-US" dirty="0"/>
              <a:t>Results: Path analysis</a:t>
            </a:r>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19</a:t>
            </a:fld>
            <a:endParaRPr lang="en-US" dirty="0"/>
          </a:p>
        </p:txBody>
      </p:sp>
      <p:sp>
        <p:nvSpPr>
          <p:cNvPr id="7" name="Rectangle 3">
            <a:extLst>
              <a:ext uri="{FF2B5EF4-FFF2-40B4-BE49-F238E27FC236}">
                <a16:creationId xmlns="" xmlns:a16="http://schemas.microsoft.com/office/drawing/2014/main" id="{D3B637CD-F2CD-1947-886C-4B41170E6956}"/>
              </a:ext>
            </a:extLst>
          </p:cNvPr>
          <p:cNvSpPr txBox="1">
            <a:spLocks noChangeArrowheads="1"/>
          </p:cNvSpPr>
          <p:nvPr/>
        </p:nvSpPr>
        <p:spPr>
          <a:xfrm>
            <a:off x="429853" y="1365027"/>
            <a:ext cx="3275070" cy="2853558"/>
          </a:xfrm>
          <a:prstGeom prst="rect">
            <a:avLst/>
          </a:prstGeom>
        </p:spPr>
        <p:txBody>
          <a:bodyPr vert="horz" lIns="68580" tIns="34290" rIns="68580" bIns="3429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189" indent="-457189">
              <a:buFontTx/>
              <a:buAutoNum type="arabicPeriod"/>
            </a:pPr>
            <a:r>
              <a:rPr lang="en-US" sz="1800" dirty="0">
                <a:latin typeface="Arial" panose="020B0604020202020204" pitchFamily="34" charset="0"/>
                <a:cs typeface="Arial" panose="020B0604020202020204" pitchFamily="34" charset="0"/>
              </a:rPr>
              <a:t>Frequent and recent fire lowers tick abundance</a:t>
            </a:r>
          </a:p>
          <a:p>
            <a:pPr marL="457189" indent="-457189">
              <a:buFontTx/>
              <a:buAutoNum type="arabicPeriod"/>
            </a:pPr>
            <a:r>
              <a:rPr lang="en-US" sz="1800" dirty="0">
                <a:latin typeface="Arial" panose="020B0604020202020204" pitchFamily="34" charset="0"/>
                <a:cs typeface="Arial" panose="020B0604020202020204" pitchFamily="34" charset="0"/>
              </a:rPr>
              <a:t>The total fire effect works through the effect on litter cover</a:t>
            </a:r>
          </a:p>
          <a:p>
            <a:pPr marL="457189" indent="-457189">
              <a:buFontTx/>
              <a:buAutoNum type="arabicPeriod"/>
            </a:pPr>
            <a:r>
              <a:rPr lang="en-US" sz="1800" dirty="0">
                <a:latin typeface="Arial" panose="020B0604020202020204" pitchFamily="34" charset="0"/>
                <a:cs typeface="Arial" panose="020B0604020202020204" pitchFamily="34" charset="0"/>
              </a:rPr>
              <a:t>There was no detectable influence of host abundance</a:t>
            </a:r>
          </a:p>
        </p:txBody>
      </p:sp>
      <p:graphicFrame>
        <p:nvGraphicFramePr>
          <p:cNvPr id="8" name="Table 7">
            <a:extLst>
              <a:ext uri="{FF2B5EF4-FFF2-40B4-BE49-F238E27FC236}">
                <a16:creationId xmlns="" xmlns:a16="http://schemas.microsoft.com/office/drawing/2014/main" id="{908BD475-840D-A846-9848-CCB9BDBED16C}"/>
              </a:ext>
            </a:extLst>
          </p:cNvPr>
          <p:cNvGraphicFramePr>
            <a:graphicFrameLocks noGrp="1"/>
          </p:cNvGraphicFramePr>
          <p:nvPr>
            <p:extLst>
              <p:ext uri="{D42A27DB-BD31-4B8C-83A1-F6EECF244321}">
                <p14:modId xmlns:p14="http://schemas.microsoft.com/office/powerpoint/2010/main" val="2659002349"/>
              </p:ext>
            </p:extLst>
          </p:nvPr>
        </p:nvGraphicFramePr>
        <p:xfrm>
          <a:off x="76200" y="4732020"/>
          <a:ext cx="3657598" cy="1668779"/>
        </p:xfrm>
        <a:graphic>
          <a:graphicData uri="http://schemas.openxmlformats.org/drawingml/2006/table">
            <a:tbl>
              <a:tblPr firstRow="1" bandRow="1">
                <a:tableStyleId>{D7AC3CCA-C797-4891-BE02-D94E43425B78}</a:tableStyleId>
              </a:tblPr>
              <a:tblGrid>
                <a:gridCol w="1524000">
                  <a:extLst>
                    <a:ext uri="{9D8B030D-6E8A-4147-A177-3AD203B41FA5}">
                      <a16:colId xmlns="" xmlns:a16="http://schemas.microsoft.com/office/drawing/2014/main" val="1033910431"/>
                    </a:ext>
                  </a:extLst>
                </a:gridCol>
                <a:gridCol w="685800">
                  <a:extLst>
                    <a:ext uri="{9D8B030D-6E8A-4147-A177-3AD203B41FA5}">
                      <a16:colId xmlns="" xmlns:a16="http://schemas.microsoft.com/office/drawing/2014/main" val="978720695"/>
                    </a:ext>
                  </a:extLst>
                </a:gridCol>
                <a:gridCol w="838200">
                  <a:extLst>
                    <a:ext uri="{9D8B030D-6E8A-4147-A177-3AD203B41FA5}">
                      <a16:colId xmlns="" xmlns:a16="http://schemas.microsoft.com/office/drawing/2014/main" val="1338217221"/>
                    </a:ext>
                  </a:extLst>
                </a:gridCol>
                <a:gridCol w="609598">
                  <a:extLst>
                    <a:ext uri="{9D8B030D-6E8A-4147-A177-3AD203B41FA5}">
                      <a16:colId xmlns="" xmlns:a16="http://schemas.microsoft.com/office/drawing/2014/main" val="235054600"/>
                    </a:ext>
                  </a:extLst>
                </a:gridCol>
              </a:tblGrid>
              <a:tr h="304800">
                <a:tc>
                  <a:txBody>
                    <a:bodyPr/>
                    <a:lstStyle/>
                    <a:p>
                      <a:r>
                        <a:rPr lang="en-US" sz="1400" dirty="0"/>
                        <a:t>Variables</a:t>
                      </a:r>
                      <a:endParaRPr lang="en-US" sz="1400" b="0" dirty="0">
                        <a:solidFill>
                          <a:schemeClr val="tx1"/>
                        </a:solidFill>
                      </a:endParaRPr>
                    </a:p>
                  </a:txBody>
                  <a:tcPr marL="68580" marR="68580" marT="34290" marB="34290">
                    <a:noFill/>
                  </a:tcPr>
                </a:tc>
                <a:tc>
                  <a:txBody>
                    <a:bodyPr/>
                    <a:lstStyle/>
                    <a:p>
                      <a:r>
                        <a:rPr lang="en-US" sz="1400" dirty="0"/>
                        <a:t>Direct</a:t>
                      </a:r>
                      <a:endParaRPr lang="en-US" sz="1400" b="0" dirty="0">
                        <a:solidFill>
                          <a:schemeClr val="tx1"/>
                        </a:solidFill>
                      </a:endParaRPr>
                    </a:p>
                  </a:txBody>
                  <a:tcPr marL="68580" marR="68580" marT="34290" marB="34290">
                    <a:noFill/>
                  </a:tcPr>
                </a:tc>
                <a:tc>
                  <a:txBody>
                    <a:bodyPr/>
                    <a:lstStyle/>
                    <a:p>
                      <a:r>
                        <a:rPr lang="en-US" sz="1400" dirty="0"/>
                        <a:t>Indirect</a:t>
                      </a:r>
                      <a:endParaRPr lang="en-US" sz="1400" b="0" dirty="0">
                        <a:solidFill>
                          <a:schemeClr val="tx1"/>
                        </a:solidFill>
                      </a:endParaRPr>
                    </a:p>
                  </a:txBody>
                  <a:tcPr marL="68580" marR="68580" marT="34290" marB="34290">
                    <a:noFill/>
                  </a:tcPr>
                </a:tc>
                <a:tc>
                  <a:txBody>
                    <a:bodyPr/>
                    <a:lstStyle/>
                    <a:p>
                      <a:r>
                        <a:rPr lang="en-US" sz="1400" dirty="0"/>
                        <a:t>Total</a:t>
                      </a:r>
                      <a:endParaRPr lang="en-US" sz="1400" b="0" dirty="0">
                        <a:solidFill>
                          <a:schemeClr val="tx1"/>
                        </a:solidFill>
                      </a:endParaRPr>
                    </a:p>
                  </a:txBody>
                  <a:tcPr marL="68580" marR="68580" marT="34290" marB="34290">
                    <a:noFill/>
                  </a:tcPr>
                </a:tc>
                <a:extLst>
                  <a:ext uri="{0D108BD9-81ED-4DB2-BD59-A6C34878D82A}">
                    <a16:rowId xmlns="" xmlns:a16="http://schemas.microsoft.com/office/drawing/2014/main" val="1843568401"/>
                  </a:ext>
                </a:extLst>
              </a:tr>
              <a:tr h="304800">
                <a:tc>
                  <a:txBody>
                    <a:bodyPr/>
                    <a:lstStyle/>
                    <a:p>
                      <a:r>
                        <a:rPr lang="en-US" sz="1400" dirty="0"/>
                        <a:t>Fire index</a:t>
                      </a:r>
                      <a:endParaRPr lang="en-US" sz="1400" b="0" dirty="0">
                        <a:solidFill>
                          <a:schemeClr val="tx1"/>
                        </a:solidFill>
                      </a:endParaRPr>
                    </a:p>
                  </a:txBody>
                  <a:tcPr marL="68580" marR="68580" marT="34290" marB="34290">
                    <a:noFill/>
                  </a:tcPr>
                </a:tc>
                <a:tc>
                  <a:txBody>
                    <a:bodyPr/>
                    <a:lstStyle/>
                    <a:p>
                      <a:pPr algn="ctr"/>
                      <a:r>
                        <a:rPr lang="en-US" sz="1400" b="0" dirty="0">
                          <a:solidFill>
                            <a:schemeClr val="tx1"/>
                          </a:solidFill>
                        </a:rPr>
                        <a:t>-0.47</a:t>
                      </a:r>
                    </a:p>
                  </a:txBody>
                  <a:tcPr marL="68580" marR="68580" marT="34290" marB="34290">
                    <a:noFill/>
                  </a:tcPr>
                </a:tc>
                <a:tc>
                  <a:txBody>
                    <a:bodyPr/>
                    <a:lstStyle/>
                    <a:p>
                      <a:pPr algn="ctr"/>
                      <a:r>
                        <a:rPr lang="en-US" sz="1400" b="0" dirty="0">
                          <a:solidFill>
                            <a:schemeClr val="tx1"/>
                          </a:solidFill>
                        </a:rPr>
                        <a:t>-0.21</a:t>
                      </a:r>
                    </a:p>
                  </a:txBody>
                  <a:tcPr marL="68580" marR="68580" marT="34290" marB="34290">
                    <a:noFill/>
                  </a:tcPr>
                </a:tc>
                <a:tc>
                  <a:txBody>
                    <a:bodyPr/>
                    <a:lstStyle/>
                    <a:p>
                      <a:pPr algn="ctr"/>
                      <a:r>
                        <a:rPr lang="en-US" sz="1400" b="0" dirty="0">
                          <a:solidFill>
                            <a:schemeClr val="tx1"/>
                          </a:solidFill>
                        </a:rPr>
                        <a:t>-0.68</a:t>
                      </a:r>
                    </a:p>
                  </a:txBody>
                  <a:tcPr marL="68580" marR="68580" marT="34290" marB="34290">
                    <a:noFill/>
                  </a:tcPr>
                </a:tc>
                <a:extLst>
                  <a:ext uri="{0D108BD9-81ED-4DB2-BD59-A6C34878D82A}">
                    <a16:rowId xmlns="" xmlns:a16="http://schemas.microsoft.com/office/drawing/2014/main" val="3711434500"/>
                  </a:ext>
                </a:extLst>
              </a:tr>
              <a:tr h="274320">
                <a:tc>
                  <a:txBody>
                    <a:bodyPr/>
                    <a:lstStyle/>
                    <a:p>
                      <a:r>
                        <a:rPr lang="en-US" sz="1400" dirty="0"/>
                        <a:t>Litter cover</a:t>
                      </a:r>
                      <a:endParaRPr lang="en-US" sz="1400" b="0" dirty="0">
                        <a:solidFill>
                          <a:schemeClr val="tx1"/>
                        </a:solidFill>
                      </a:endParaRPr>
                    </a:p>
                  </a:txBody>
                  <a:tcPr marL="68580" marR="68580" marT="34290" marB="34290">
                    <a:noFill/>
                  </a:tcPr>
                </a:tc>
                <a:tc>
                  <a:txBody>
                    <a:bodyPr/>
                    <a:lstStyle/>
                    <a:p>
                      <a:pPr algn="ctr"/>
                      <a:r>
                        <a:rPr lang="en-US" sz="1400" b="0" dirty="0">
                          <a:solidFill>
                            <a:schemeClr val="tx1"/>
                          </a:solidFill>
                        </a:rPr>
                        <a:t>0.63</a:t>
                      </a:r>
                    </a:p>
                  </a:txBody>
                  <a:tcPr marL="68580" marR="68580" marT="34290" marB="34290">
                    <a:noFill/>
                  </a:tcPr>
                </a:tc>
                <a:tc>
                  <a:txBody>
                    <a:bodyPr/>
                    <a:lstStyle/>
                    <a:p>
                      <a:pPr algn="ctr"/>
                      <a:r>
                        <a:rPr lang="en-US" sz="1400" b="0" dirty="0">
                          <a:solidFill>
                            <a:schemeClr val="tx1"/>
                          </a:solidFill>
                        </a:rPr>
                        <a:t>-</a:t>
                      </a:r>
                    </a:p>
                  </a:txBody>
                  <a:tcPr marL="68580" marR="68580" marT="34290" marB="34290">
                    <a:noFill/>
                  </a:tcPr>
                </a:tc>
                <a:tc>
                  <a:txBody>
                    <a:bodyPr/>
                    <a:lstStyle/>
                    <a:p>
                      <a:pPr algn="ctr"/>
                      <a:r>
                        <a:rPr lang="en-US" sz="1400" b="0" dirty="0">
                          <a:solidFill>
                            <a:schemeClr val="tx1"/>
                          </a:solidFill>
                        </a:rPr>
                        <a:t>0.63</a:t>
                      </a:r>
                    </a:p>
                  </a:txBody>
                  <a:tcPr marL="68580" marR="68580" marT="34290" marB="34290">
                    <a:noFill/>
                  </a:tcPr>
                </a:tc>
                <a:extLst>
                  <a:ext uri="{0D108BD9-81ED-4DB2-BD59-A6C34878D82A}">
                    <a16:rowId xmlns="" xmlns:a16="http://schemas.microsoft.com/office/drawing/2014/main" val="3696606791"/>
                  </a:ext>
                </a:extLst>
              </a:tr>
              <a:tr h="480060">
                <a:tc>
                  <a:txBody>
                    <a:bodyPr/>
                    <a:lstStyle/>
                    <a:p>
                      <a:r>
                        <a:rPr lang="en-US" sz="1400" dirty="0"/>
                        <a:t>Tree canopy cover</a:t>
                      </a:r>
                      <a:endParaRPr lang="en-US" sz="1400" b="0" dirty="0">
                        <a:solidFill>
                          <a:schemeClr val="tx1"/>
                        </a:solidFill>
                      </a:endParaRPr>
                    </a:p>
                  </a:txBody>
                  <a:tcPr marL="68580" marR="68580" marT="34290" marB="34290">
                    <a:noFill/>
                  </a:tcPr>
                </a:tc>
                <a:tc>
                  <a:txBody>
                    <a:bodyPr/>
                    <a:lstStyle/>
                    <a:p>
                      <a:pPr algn="ctr"/>
                      <a:r>
                        <a:rPr lang="en-US" sz="1400" b="0" dirty="0">
                          <a:solidFill>
                            <a:schemeClr val="tx1"/>
                          </a:solidFill>
                        </a:rPr>
                        <a:t>0.66</a:t>
                      </a:r>
                    </a:p>
                  </a:txBody>
                  <a:tcPr marL="68580" marR="68580" marT="34290" marB="34290">
                    <a:noFill/>
                  </a:tcPr>
                </a:tc>
                <a:tc>
                  <a:txBody>
                    <a:bodyPr/>
                    <a:lstStyle/>
                    <a:p>
                      <a:pPr algn="ctr"/>
                      <a:r>
                        <a:rPr lang="en-US" sz="1400" b="0" dirty="0">
                          <a:solidFill>
                            <a:schemeClr val="tx1"/>
                          </a:solidFill>
                        </a:rPr>
                        <a:t>0.24</a:t>
                      </a:r>
                    </a:p>
                  </a:txBody>
                  <a:tcPr marL="68580" marR="68580" marT="34290" marB="34290">
                    <a:noFill/>
                  </a:tcPr>
                </a:tc>
                <a:tc>
                  <a:txBody>
                    <a:bodyPr/>
                    <a:lstStyle/>
                    <a:p>
                      <a:pPr algn="ctr"/>
                      <a:r>
                        <a:rPr lang="en-US" sz="1400" b="0" dirty="0">
                          <a:solidFill>
                            <a:schemeClr val="tx1"/>
                          </a:solidFill>
                        </a:rPr>
                        <a:t>0.90</a:t>
                      </a:r>
                    </a:p>
                  </a:txBody>
                  <a:tcPr marL="68580" marR="68580" marT="34290" marB="34290">
                    <a:noFill/>
                  </a:tcPr>
                </a:tc>
                <a:extLst>
                  <a:ext uri="{0D108BD9-81ED-4DB2-BD59-A6C34878D82A}">
                    <a16:rowId xmlns="" xmlns:a16="http://schemas.microsoft.com/office/drawing/2014/main" val="57737783"/>
                  </a:ext>
                </a:extLst>
              </a:tr>
              <a:tr h="275767">
                <a:tc>
                  <a:txBody>
                    <a:bodyPr/>
                    <a:lstStyle/>
                    <a:p>
                      <a:r>
                        <a:rPr lang="en-US" sz="1400" dirty="0">
                          <a:solidFill>
                            <a:schemeClr val="bg1">
                              <a:lumMod val="65000"/>
                            </a:schemeClr>
                          </a:solidFill>
                        </a:rPr>
                        <a:t>Host abundance</a:t>
                      </a:r>
                      <a:endParaRPr lang="en-US" sz="1400" b="0" dirty="0">
                        <a:solidFill>
                          <a:schemeClr val="bg1">
                            <a:lumMod val="65000"/>
                          </a:schemeClr>
                        </a:solidFill>
                      </a:endParaRPr>
                    </a:p>
                  </a:txBody>
                  <a:tcPr marL="68580" marR="68580" marT="34290" marB="34290">
                    <a:noFill/>
                  </a:tcPr>
                </a:tc>
                <a:tc>
                  <a:txBody>
                    <a:bodyPr/>
                    <a:lstStyle/>
                    <a:p>
                      <a:pPr algn="ctr"/>
                      <a:r>
                        <a:rPr lang="en-US" sz="1400" b="0" dirty="0">
                          <a:solidFill>
                            <a:schemeClr val="bg1">
                              <a:lumMod val="65000"/>
                            </a:schemeClr>
                          </a:solidFill>
                        </a:rPr>
                        <a:t>-</a:t>
                      </a:r>
                    </a:p>
                  </a:txBody>
                  <a:tcPr marL="68580" marR="68580" marT="34290" marB="34290">
                    <a:noFill/>
                  </a:tcPr>
                </a:tc>
                <a:tc>
                  <a:txBody>
                    <a:bodyPr/>
                    <a:lstStyle/>
                    <a:p>
                      <a:pPr algn="ctr"/>
                      <a:r>
                        <a:rPr lang="en-US" sz="1400" b="0" dirty="0">
                          <a:solidFill>
                            <a:schemeClr val="bg1">
                              <a:lumMod val="65000"/>
                            </a:schemeClr>
                          </a:solidFill>
                        </a:rPr>
                        <a:t>-</a:t>
                      </a:r>
                    </a:p>
                  </a:txBody>
                  <a:tcPr marL="68580" marR="68580" marT="34290" marB="34290">
                    <a:noFill/>
                  </a:tcPr>
                </a:tc>
                <a:tc>
                  <a:txBody>
                    <a:bodyPr/>
                    <a:lstStyle/>
                    <a:p>
                      <a:pPr algn="ctr"/>
                      <a:r>
                        <a:rPr lang="en-US" sz="1400" b="0" dirty="0">
                          <a:solidFill>
                            <a:schemeClr val="bg1">
                              <a:lumMod val="65000"/>
                            </a:schemeClr>
                          </a:solidFill>
                        </a:rPr>
                        <a:t>-</a:t>
                      </a:r>
                    </a:p>
                  </a:txBody>
                  <a:tcPr marL="68580" marR="68580" marT="34290" marB="34290">
                    <a:noFill/>
                  </a:tcPr>
                </a:tc>
                <a:extLst>
                  <a:ext uri="{0D108BD9-81ED-4DB2-BD59-A6C34878D82A}">
                    <a16:rowId xmlns="" xmlns:a16="http://schemas.microsoft.com/office/drawing/2014/main" val="3212413261"/>
                  </a:ext>
                </a:extLst>
              </a:tr>
            </a:tbl>
          </a:graphicData>
        </a:graphic>
      </p:graphicFrame>
      <p:sp>
        <p:nvSpPr>
          <p:cNvPr id="28" name="Rectangle 27">
            <a:extLst>
              <a:ext uri="{FF2B5EF4-FFF2-40B4-BE49-F238E27FC236}">
                <a16:creationId xmlns="" xmlns:a16="http://schemas.microsoft.com/office/drawing/2014/main" id="{EF55B18A-11E1-4644-B0AB-A0AE5F928EA9}"/>
              </a:ext>
            </a:extLst>
          </p:cNvPr>
          <p:cNvSpPr/>
          <p:nvPr/>
        </p:nvSpPr>
        <p:spPr>
          <a:xfrm>
            <a:off x="3661941" y="1378931"/>
            <a:ext cx="4989784" cy="1440302"/>
          </a:xfrm>
          <a:prstGeom prst="rect">
            <a:avLst/>
          </a:prstGeom>
          <a:solidFill>
            <a:srgbClr val="FFFFFF">
              <a:alpha val="8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 xmlns:a16="http://schemas.microsoft.com/office/drawing/2014/main" id="{0349D450-65F2-F448-9989-41FD0EABD095}"/>
              </a:ext>
            </a:extLst>
          </p:cNvPr>
          <p:cNvPicPr>
            <a:picLocks noChangeAspect="1"/>
          </p:cNvPicPr>
          <p:nvPr/>
        </p:nvPicPr>
        <p:blipFill>
          <a:blip r:embed="rId3"/>
          <a:stretch>
            <a:fillRect/>
          </a:stretch>
        </p:blipFill>
        <p:spPr>
          <a:xfrm>
            <a:off x="3716971" y="1295400"/>
            <a:ext cx="5427029" cy="5136480"/>
          </a:xfrm>
          <a:prstGeom prst="rect">
            <a:avLst/>
          </a:prstGeom>
        </p:spPr>
      </p:pic>
      <p:sp>
        <p:nvSpPr>
          <p:cNvPr id="48" name="TextBox 47">
            <a:extLst>
              <a:ext uri="{FF2B5EF4-FFF2-40B4-BE49-F238E27FC236}">
                <a16:creationId xmlns="" xmlns:a16="http://schemas.microsoft.com/office/drawing/2014/main" id="{7F61297F-57D2-304C-85A4-500B3709E009}"/>
              </a:ext>
            </a:extLst>
          </p:cNvPr>
          <p:cNvSpPr txBox="1"/>
          <p:nvPr/>
        </p:nvSpPr>
        <p:spPr>
          <a:xfrm>
            <a:off x="381000" y="4349537"/>
            <a:ext cx="2822247" cy="369332"/>
          </a:xfrm>
          <a:prstGeom prst="rect">
            <a:avLst/>
          </a:prstGeom>
          <a:noFill/>
        </p:spPr>
        <p:txBody>
          <a:bodyPr wrap="none" rtlCol="0">
            <a:spAutoFit/>
          </a:bodyPr>
          <a:lstStyle/>
          <a:p>
            <a:r>
              <a:rPr lang="en-US" dirty="0"/>
              <a:t>Effects on tick abundance</a:t>
            </a:r>
          </a:p>
        </p:txBody>
      </p:sp>
    </p:spTree>
    <p:extLst>
      <p:ext uri="{BB962C8B-B14F-4D97-AF65-F5344CB8AC3E}">
        <p14:creationId xmlns:p14="http://schemas.microsoft.com/office/powerpoint/2010/main" val="3548648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68275" y="644525"/>
            <a:ext cx="8382000" cy="457200"/>
          </a:xfrm>
          <a:prstGeom prst="rect">
            <a:avLst/>
          </a:prstGeom>
          <a:noFill/>
          <a:ln w="9525">
            <a:noFill/>
            <a:miter lim="800000"/>
            <a:headEnd/>
            <a:tailEnd/>
          </a:ln>
        </p:spPr>
        <p:txBody>
          <a:bodyPr anchor="ctr"/>
          <a:lstStyle/>
          <a:p>
            <a:pPr algn="ctr">
              <a:defRPr/>
            </a:pPr>
            <a:r>
              <a:rPr lang="en-US" sz="3200" b="1" dirty="0">
                <a:solidFill>
                  <a:srgbClr val="0D609C"/>
                </a:solidFill>
                <a:latin typeface="+mj-lt"/>
                <a:ea typeface="ＭＳ Ｐゴシック" charset="-128"/>
                <a:cs typeface="ＭＳ Ｐゴシック" charset="-128"/>
              </a:rPr>
              <a:t>XX-XXXX: Project Title</a:t>
            </a:r>
          </a:p>
        </p:txBody>
      </p:sp>
      <p:sp>
        <p:nvSpPr>
          <p:cNvPr id="3076" name="TextBox 40"/>
          <p:cNvSpPr txBox="1">
            <a:spLocks noChangeArrowheads="1"/>
          </p:cNvSpPr>
          <p:nvPr/>
        </p:nvSpPr>
        <p:spPr bwMode="auto">
          <a:xfrm>
            <a:off x="165227" y="1219200"/>
            <a:ext cx="5906261" cy="5863144"/>
          </a:xfrm>
          <a:prstGeom prst="rect">
            <a:avLst/>
          </a:prstGeom>
          <a:noFill/>
          <a:ln>
            <a:noFill/>
          </a:ln>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Aft>
                <a:spcPts val="600"/>
              </a:spcAft>
              <a:defRPr/>
            </a:pPr>
            <a:r>
              <a:rPr lang="en-US" b="1" dirty="0"/>
              <a:t>Performers:</a:t>
            </a:r>
          </a:p>
          <a:p>
            <a:pPr eaLnBrk="1" hangingPunct="1">
              <a:spcAft>
                <a:spcPts val="0"/>
              </a:spcAft>
              <a:defRPr/>
            </a:pPr>
            <a:endParaRPr lang="en-US" b="1" dirty="0"/>
          </a:p>
          <a:p>
            <a:pPr eaLnBrk="1" hangingPunct="1">
              <a:spcAft>
                <a:spcPts val="0"/>
              </a:spcAft>
              <a:defRPr/>
            </a:pPr>
            <a:r>
              <a:rPr lang="en-US" b="1" dirty="0"/>
              <a:t>Technology Focus</a:t>
            </a:r>
          </a:p>
          <a:p>
            <a:pPr marL="285750" indent="-285750" eaLnBrk="1" hangingPunct="1">
              <a:buFont typeface="Arial" pitchFamily="34" charset="0"/>
              <a:buChar char="•"/>
              <a:defRPr/>
            </a:pPr>
            <a:r>
              <a:rPr lang="en-US" i="1" dirty="0"/>
              <a:t> Summarize technology or methodology being studied or developed</a:t>
            </a:r>
          </a:p>
          <a:p>
            <a:pPr eaLnBrk="1" hangingPunct="1">
              <a:spcAft>
                <a:spcPts val="0"/>
              </a:spcAft>
              <a:defRPr/>
            </a:pPr>
            <a:endParaRPr lang="en-US" b="1" dirty="0"/>
          </a:p>
          <a:p>
            <a:pPr eaLnBrk="1" hangingPunct="1">
              <a:spcAft>
                <a:spcPts val="0"/>
              </a:spcAft>
              <a:defRPr/>
            </a:pPr>
            <a:r>
              <a:rPr lang="en-US" b="1" dirty="0"/>
              <a:t>Research Objectives</a:t>
            </a:r>
          </a:p>
          <a:p>
            <a:pPr marL="285750" indent="-285750" eaLnBrk="1" hangingPunct="1">
              <a:buFont typeface="Arial" pitchFamily="34" charset="0"/>
              <a:buChar char="•"/>
              <a:defRPr/>
            </a:pPr>
            <a:r>
              <a:rPr lang="en-US" i="1" dirty="0"/>
              <a:t> Summarize research objectives and criteria for success</a:t>
            </a:r>
          </a:p>
          <a:p>
            <a:pPr eaLnBrk="1" hangingPunct="1">
              <a:defRPr/>
            </a:pPr>
            <a:endParaRPr lang="en-US" dirty="0"/>
          </a:p>
          <a:p>
            <a:pPr eaLnBrk="1" hangingPunct="1">
              <a:defRPr/>
            </a:pPr>
            <a:r>
              <a:rPr lang="en-US" b="1" dirty="0"/>
              <a:t>Project Progress and Results</a:t>
            </a:r>
          </a:p>
          <a:p>
            <a:pPr marL="285750" indent="-285750" eaLnBrk="1" hangingPunct="1">
              <a:buFont typeface="Arial" pitchFamily="34" charset="0"/>
              <a:buChar char="•"/>
              <a:defRPr/>
            </a:pPr>
            <a:r>
              <a:rPr lang="en-US" i="1" dirty="0"/>
              <a:t>Describe significant progress, results, and/or concerns to date</a:t>
            </a:r>
          </a:p>
          <a:p>
            <a:pPr eaLnBrk="1" hangingPunct="1">
              <a:defRPr/>
            </a:pPr>
            <a:endParaRPr lang="en-US" b="1" dirty="0"/>
          </a:p>
          <a:p>
            <a:pPr eaLnBrk="1" hangingPunct="1">
              <a:defRPr/>
            </a:pPr>
            <a:r>
              <a:rPr lang="en-US" b="1" dirty="0"/>
              <a:t>Technology Transition</a:t>
            </a:r>
          </a:p>
          <a:p>
            <a:pPr marL="285750" indent="-285750" eaLnBrk="1" hangingPunct="1">
              <a:spcAft>
                <a:spcPts val="0"/>
              </a:spcAft>
              <a:buFont typeface="Arial" panose="020B0604020202020204" pitchFamily="34" charset="0"/>
              <a:buChar char="•"/>
              <a:defRPr/>
            </a:pPr>
            <a:r>
              <a:rPr lang="en-US" i="1" dirty="0"/>
              <a:t>Identify the next steps in the development of the technology following the conclusion of the project. Include any planned outreach efforts to potential end-users</a:t>
            </a:r>
          </a:p>
          <a:p>
            <a:pPr marL="285750" indent="-285750" eaLnBrk="1" hangingPunct="1">
              <a:spcAft>
                <a:spcPts val="0"/>
              </a:spcAft>
              <a:buFont typeface="Arial" panose="020B0604020202020204" pitchFamily="34" charset="0"/>
              <a:buChar char="•"/>
              <a:defRPr/>
            </a:pPr>
            <a:endParaRPr lang="en-US" sz="1400" i="1" dirty="0"/>
          </a:p>
          <a:p>
            <a:pPr marL="285750" indent="-285750" eaLnBrk="1" hangingPunct="1">
              <a:spcAft>
                <a:spcPts val="0"/>
              </a:spcAft>
              <a:defRPr/>
            </a:pPr>
            <a:endParaRPr lang="en-US" sz="1400" i="1" dirty="0"/>
          </a:p>
        </p:txBody>
      </p:sp>
      <p:sp>
        <p:nvSpPr>
          <p:cNvPr id="10" name="TextBox 9"/>
          <p:cNvSpPr txBox="1"/>
          <p:nvPr/>
        </p:nvSpPr>
        <p:spPr>
          <a:xfrm>
            <a:off x="6153912" y="1463040"/>
            <a:ext cx="2670683" cy="4801314"/>
          </a:xfrm>
          <a:prstGeom prst="rect">
            <a:avLst/>
          </a:prstGeom>
          <a:noFill/>
          <a:ln>
            <a:solidFill>
              <a:schemeClr val="tx1"/>
            </a:solidFill>
          </a:ln>
        </p:spPr>
        <p:txBody>
          <a:bodyPr wrap="square" rtlCol="0">
            <a:spAutoFit/>
          </a:bodyP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Representative graphics and logos.</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r>
              <a:rPr lang="en-US" dirty="0"/>
              <a:t> </a:t>
            </a:r>
          </a:p>
        </p:txBody>
      </p:sp>
      <p:sp>
        <p:nvSpPr>
          <p:cNvPr id="2" name="Slide Number Placeholder 1"/>
          <p:cNvSpPr>
            <a:spLocks noGrp="1"/>
          </p:cNvSpPr>
          <p:nvPr>
            <p:ph type="sldNum" sz="quarter" idx="12"/>
          </p:nvPr>
        </p:nvSpPr>
        <p:spPr/>
        <p:txBody>
          <a:bodyPr/>
          <a:lstStyle/>
          <a:p>
            <a:pPr>
              <a:defRPr/>
            </a:pPr>
            <a:fld id="{8C8B53A7-21D7-4990-A3BD-F06DCAE13504}" type="slidenum">
              <a:rPr lang="en-US" smtClean="0"/>
              <a:pPr>
                <a:defRPr/>
              </a:pPr>
              <a:t>2</a:t>
            </a:fld>
            <a:endParaRPr lang="en-US" dirty="0"/>
          </a:p>
        </p:txBody>
      </p:sp>
    </p:spTree>
    <p:extLst>
      <p:ext uri="{BB962C8B-B14F-4D97-AF65-F5344CB8AC3E}">
        <p14:creationId xmlns:p14="http://schemas.microsoft.com/office/powerpoint/2010/main" val="21711485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52400" y="914400"/>
            <a:ext cx="8458200" cy="762000"/>
          </a:xfrm>
        </p:spPr>
        <p:txBody>
          <a:bodyPr/>
          <a:lstStyle/>
          <a:p>
            <a:pPr eaLnBrk="1" hangingPunct="1"/>
            <a:r>
              <a:rPr lang="en-US"/>
              <a:t>Action Items</a:t>
            </a:r>
          </a:p>
        </p:txBody>
      </p:sp>
      <p:sp>
        <p:nvSpPr>
          <p:cNvPr id="9219" name="Rectangle 3"/>
          <p:cNvSpPr>
            <a:spLocks noGrp="1" noChangeArrowheads="1"/>
          </p:cNvSpPr>
          <p:nvPr>
            <p:ph idx="1"/>
          </p:nvPr>
        </p:nvSpPr>
        <p:spPr/>
        <p:txBody>
          <a:bodyPr/>
          <a:lstStyle/>
          <a:p>
            <a:pPr eaLnBrk="1" hangingPunct="1">
              <a:lnSpc>
                <a:spcPct val="80000"/>
              </a:lnSpc>
            </a:pPr>
            <a:r>
              <a:rPr lang="en-US" sz="2000" b="1" dirty="0">
                <a:solidFill>
                  <a:schemeClr val="tx1"/>
                </a:solidFill>
              </a:rPr>
              <a:t>Using the SERDP and ESTCP Management System (SEMS) as the source, list all SERDP Technical Committee/Program Office Action Items (verbatim) assigned over the past year (including the previous IPR) and any open Action Items from earlier years that have not been completed.</a:t>
            </a:r>
          </a:p>
          <a:p>
            <a:pPr eaLnBrk="1" hangingPunct="1">
              <a:lnSpc>
                <a:spcPct val="80000"/>
              </a:lnSpc>
            </a:pPr>
            <a:r>
              <a:rPr lang="en-US" sz="2000" b="1" dirty="0">
                <a:solidFill>
                  <a:schemeClr val="tx1"/>
                </a:solidFill>
              </a:rPr>
              <a:t>Indicate current status of each and what action is being or was taken to address the item.</a:t>
            </a:r>
          </a:p>
          <a:p>
            <a:pPr eaLnBrk="1" hangingPunct="1">
              <a:lnSpc>
                <a:spcPct val="80000"/>
              </a:lnSpc>
            </a:pPr>
            <a:r>
              <a:rPr lang="en-US" sz="2000" b="1" dirty="0">
                <a:solidFill>
                  <a:schemeClr val="tx1"/>
                </a:solidFill>
              </a:rPr>
              <a:t>If a white paper was written to address an Action Item, then summarize the contents of the white paper.</a:t>
            </a:r>
            <a:endParaRPr lang="en-US" sz="2000" dirty="0">
              <a:solidFill>
                <a:schemeClr val="tx1"/>
              </a:solidFill>
            </a:endParaRPr>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eaLnBrk="1" hangingPunct="1">
              <a:lnSpc>
                <a:spcPct val="80000"/>
              </a:lnSpc>
            </a:pPr>
            <a:endParaRPr lang="en-US" sz="2000" dirty="0">
              <a:solidFill>
                <a:schemeClr val="tx1"/>
              </a:solidFill>
            </a:endParaRPr>
          </a:p>
          <a:p>
            <a:pPr eaLnBrk="1" hangingPunct="1">
              <a:lnSpc>
                <a:spcPct val="80000"/>
              </a:lnSpc>
              <a:buFont typeface="Arial" charset="0"/>
              <a:buNone/>
            </a:pPr>
            <a:endParaRPr lang="en-US" sz="2000" dirty="0">
              <a:solidFill>
                <a:schemeClr val="tx1"/>
              </a:solidFill>
            </a:endParaRPr>
          </a:p>
        </p:txBody>
      </p:sp>
      <p:sp>
        <p:nvSpPr>
          <p:cNvPr id="4" name="Slide Number Placeholder 3"/>
          <p:cNvSpPr>
            <a:spLocks noGrp="1"/>
          </p:cNvSpPr>
          <p:nvPr>
            <p:ph type="sldNum" sz="quarter" idx="12"/>
          </p:nvPr>
        </p:nvSpPr>
        <p:spPr/>
        <p:txBody>
          <a:bodyPr/>
          <a:lstStyle/>
          <a:p>
            <a:pPr>
              <a:defRPr/>
            </a:pPr>
            <a:fld id="{E85506F2-17B2-4056-BDA3-E230438D4AC8}" type="slidenum">
              <a:rPr lang="en-US" smtClean="0"/>
              <a:pPr>
                <a:defRPr/>
              </a:pPr>
              <a:t>20</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914400"/>
            <a:ext cx="8229600" cy="762000"/>
          </a:xfrm>
        </p:spPr>
        <p:txBody>
          <a:bodyPr/>
          <a:lstStyle/>
          <a:p>
            <a:r>
              <a:rPr lang="en-US" dirty="0"/>
              <a:t>Issues</a:t>
            </a:r>
          </a:p>
        </p:txBody>
      </p:sp>
      <p:sp>
        <p:nvSpPr>
          <p:cNvPr id="10243" name="Rectangle 3"/>
          <p:cNvSpPr>
            <a:spLocks noGrp="1" noChangeArrowheads="1"/>
          </p:cNvSpPr>
          <p:nvPr>
            <p:ph idx="1"/>
          </p:nvPr>
        </p:nvSpPr>
        <p:spPr>
          <a:xfrm>
            <a:off x="457200" y="1905000"/>
            <a:ext cx="8229600" cy="4953000"/>
          </a:xfrm>
        </p:spPr>
        <p:txBody>
          <a:bodyPr/>
          <a:lstStyle/>
          <a:p>
            <a:pPr>
              <a:lnSpc>
                <a:spcPct val="90000"/>
              </a:lnSpc>
            </a:pPr>
            <a:r>
              <a:rPr lang="en-US" sz="2000" b="1" dirty="0">
                <a:solidFill>
                  <a:schemeClr val="tx1"/>
                </a:solidFill>
              </a:rPr>
              <a:t>Describe any unanticipated or unresolved issues that are affecting or could affect execution of the project.</a:t>
            </a:r>
          </a:p>
          <a:p>
            <a:pPr>
              <a:lnSpc>
                <a:spcPct val="90000"/>
              </a:lnSpc>
              <a:buFont typeface="Arial" charset="0"/>
              <a:buNone/>
            </a:pPr>
            <a:endParaRPr lang="en-US" sz="2000" b="1" dirty="0">
              <a:solidFill>
                <a:schemeClr val="tx1"/>
              </a:solidFill>
            </a:endParaRPr>
          </a:p>
          <a:p>
            <a:pPr>
              <a:lnSpc>
                <a:spcPct val="90000"/>
              </a:lnSpc>
            </a:pPr>
            <a:r>
              <a:rPr lang="en-US" sz="2000" b="1" dirty="0">
                <a:solidFill>
                  <a:schemeClr val="tx1"/>
                </a:solidFill>
              </a:rPr>
              <a:t>Provide status on any unobligated funds.</a:t>
            </a:r>
          </a:p>
          <a:p>
            <a:pPr>
              <a:lnSpc>
                <a:spcPct val="80000"/>
              </a:lnSpc>
              <a:buFont typeface="Arial" charset="0"/>
              <a:buNone/>
            </a:pPr>
            <a:endParaRPr lang="en-US" sz="1100" dirty="0">
              <a:solidFill>
                <a:schemeClr val="tx1"/>
              </a:solidFill>
            </a:endParaRPr>
          </a:p>
          <a:p>
            <a:pPr>
              <a:lnSpc>
                <a:spcPct val="80000"/>
              </a:lnSpc>
              <a:buFont typeface="Arial" charset="0"/>
              <a:buNone/>
            </a:pPr>
            <a:endParaRPr lang="en-US" sz="1100" dirty="0">
              <a:solidFill>
                <a:schemeClr val="tx1"/>
              </a:solidFill>
            </a:endParaRPr>
          </a:p>
          <a:p>
            <a:pPr>
              <a:lnSpc>
                <a:spcPct val="80000"/>
              </a:lnSpc>
              <a:buFont typeface="Arial" charset="0"/>
              <a:buNone/>
            </a:pPr>
            <a:endParaRPr lang="en-US" sz="1100" dirty="0">
              <a:solidFill>
                <a:schemeClr val="tx1"/>
              </a:solidFill>
            </a:endParaRPr>
          </a:p>
          <a:p>
            <a:pPr>
              <a:lnSpc>
                <a:spcPct val="80000"/>
              </a:lnSpc>
              <a:buFont typeface="Arial" charset="0"/>
              <a:buNone/>
            </a:pPr>
            <a:endParaRPr lang="en-US" sz="1100" dirty="0">
              <a:solidFill>
                <a:schemeClr val="tx1"/>
              </a:solidFill>
            </a:endParaRPr>
          </a:p>
          <a:p>
            <a:pPr>
              <a:lnSpc>
                <a:spcPct val="80000"/>
              </a:lnSpc>
              <a:buFont typeface="Arial" charset="0"/>
              <a:buNone/>
            </a:pPr>
            <a:r>
              <a:rPr lang="en-US" sz="1100" dirty="0">
                <a:solidFill>
                  <a:schemeClr val="tx1"/>
                </a:solidFill>
              </a:rPr>
              <a:t>	</a:t>
            </a:r>
            <a:endParaRPr lang="en-US" sz="1800" dirty="0">
              <a:solidFill>
                <a:schemeClr val="tx1"/>
              </a:solidFill>
            </a:endParaRPr>
          </a:p>
          <a:p>
            <a:pPr>
              <a:lnSpc>
                <a:spcPct val="90000"/>
              </a:lnSpc>
            </a:pPr>
            <a:endParaRPr lang="en-US" sz="1800" dirty="0">
              <a:solidFill>
                <a:schemeClr val="tx1"/>
              </a:solidFill>
            </a:endParaRPr>
          </a:p>
          <a:p>
            <a:pPr>
              <a:lnSpc>
                <a:spcPct val="90000"/>
              </a:lnSpc>
            </a:pPr>
            <a:endParaRPr lang="en-US" sz="2000" dirty="0">
              <a:solidFill>
                <a:schemeClr val="tx1"/>
              </a:solidFill>
            </a:endParaRPr>
          </a:p>
        </p:txBody>
      </p:sp>
      <p:sp>
        <p:nvSpPr>
          <p:cNvPr id="10244" name="Slide Number Placeholder 3"/>
          <p:cNvSpPr>
            <a:spLocks noGrp="1"/>
          </p:cNvSpPr>
          <p:nvPr>
            <p:ph type="sldNum" sz="quarter" idx="12"/>
          </p:nvPr>
        </p:nvSpPr>
        <p:spPr/>
        <p:txBody>
          <a:bodyPr/>
          <a:lstStyle/>
          <a:p>
            <a:pPr>
              <a:defRPr/>
            </a:pPr>
            <a:fld id="{6D433901-17BA-4E83-8A91-20969FEDCDCB}" type="slidenum">
              <a:rPr lang="en-US" smtClean="0"/>
              <a:pPr>
                <a:defRPr/>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685800"/>
            <a:ext cx="8153400" cy="762000"/>
          </a:xfrm>
        </p:spPr>
        <p:txBody>
          <a:bodyPr/>
          <a:lstStyle/>
          <a:p>
            <a:pPr eaLnBrk="1" hangingPunct="1"/>
            <a:r>
              <a:rPr lang="en-US" dirty="0"/>
              <a:t>Transition Plan</a:t>
            </a:r>
          </a:p>
        </p:txBody>
      </p:sp>
      <p:sp>
        <p:nvSpPr>
          <p:cNvPr id="12291" name="Rectangle 3"/>
          <p:cNvSpPr>
            <a:spLocks noGrp="1" noChangeArrowheads="1"/>
          </p:cNvSpPr>
          <p:nvPr>
            <p:ph idx="1"/>
          </p:nvPr>
        </p:nvSpPr>
        <p:spPr>
          <a:xfrm>
            <a:off x="457200" y="1524000"/>
            <a:ext cx="8229600" cy="5105400"/>
          </a:xfrm>
        </p:spPr>
        <p:txBody>
          <a:bodyPr/>
          <a:lstStyle/>
          <a:p>
            <a:pPr eaLnBrk="1" hangingPunct="1">
              <a:lnSpc>
                <a:spcPct val="80000"/>
              </a:lnSpc>
            </a:pPr>
            <a:r>
              <a:rPr lang="en-US" sz="1800" b="1" dirty="0">
                <a:solidFill>
                  <a:schemeClr val="tx1"/>
                </a:solidFill>
              </a:rPr>
              <a:t>Provide a list of any interim results or products that might be useful to an end-user right now</a:t>
            </a:r>
          </a:p>
          <a:p>
            <a:pPr eaLnBrk="1" hangingPunct="1">
              <a:lnSpc>
                <a:spcPct val="80000"/>
              </a:lnSpc>
            </a:pPr>
            <a:endParaRPr lang="en-US" sz="1800" b="1" dirty="0">
              <a:solidFill>
                <a:schemeClr val="tx1"/>
              </a:solidFill>
            </a:endParaRPr>
          </a:p>
          <a:p>
            <a:pPr eaLnBrk="1" hangingPunct="1">
              <a:lnSpc>
                <a:spcPct val="80000"/>
              </a:lnSpc>
            </a:pPr>
            <a:r>
              <a:rPr lang="en-US" sz="1800" b="1" dirty="0">
                <a:solidFill>
                  <a:schemeClr val="tx1"/>
                </a:solidFill>
              </a:rPr>
              <a:t>Identify how you will transition this research through Demonstration/Validation to an end-user.  [Note:  This can be through appropriate military Service- or ESTCP-funded programs or it may be through commercialization by a private industry partner.]</a:t>
            </a:r>
          </a:p>
          <a:p>
            <a:pPr algn="ctr" eaLnBrk="1" hangingPunct="1">
              <a:lnSpc>
                <a:spcPct val="80000"/>
              </a:lnSpc>
              <a:buFont typeface="Arial" charset="0"/>
              <a:buNone/>
            </a:pPr>
            <a:r>
              <a:rPr lang="en-US" sz="1800" b="1" dirty="0">
                <a:solidFill>
                  <a:schemeClr val="tx1"/>
                </a:solidFill>
              </a:rPr>
              <a:t>OR</a:t>
            </a:r>
          </a:p>
          <a:p>
            <a:pPr eaLnBrk="1" hangingPunct="1">
              <a:lnSpc>
                <a:spcPct val="80000"/>
              </a:lnSpc>
              <a:buFont typeface="Arial" charset="0"/>
              <a:buNone/>
            </a:pPr>
            <a:r>
              <a:rPr lang="en-US" sz="1800" b="1" dirty="0">
                <a:solidFill>
                  <a:schemeClr val="tx1"/>
                </a:solidFill>
              </a:rPr>
              <a:t>     Identify what you currently envision as the next steps for research beyond your currently funded SERDP project.</a:t>
            </a:r>
          </a:p>
          <a:p>
            <a:pPr eaLnBrk="1" hangingPunct="1">
              <a:lnSpc>
                <a:spcPct val="80000"/>
              </a:lnSpc>
              <a:buFont typeface="Arial" charset="0"/>
              <a:buNone/>
            </a:pPr>
            <a:endParaRPr lang="en-US" sz="1800" b="1" dirty="0">
              <a:solidFill>
                <a:schemeClr val="tx1"/>
              </a:solidFill>
            </a:endParaRPr>
          </a:p>
          <a:p>
            <a:pPr eaLnBrk="1" hangingPunct="1">
              <a:lnSpc>
                <a:spcPct val="80000"/>
              </a:lnSpc>
            </a:pPr>
            <a:r>
              <a:rPr lang="en-US" sz="1800" b="1" dirty="0">
                <a:solidFill>
                  <a:schemeClr val="tx1"/>
                </a:solidFill>
              </a:rPr>
              <a:t>As appropriate, describe your efforts to include the user community in your research effort and/or to ensure user community “buy in” of the final results and products.  If there are any regulatory issues associated with transitioning the technology, then these should be noted.</a:t>
            </a:r>
          </a:p>
          <a:p>
            <a:pPr eaLnBrk="1" hangingPunct="1">
              <a:lnSpc>
                <a:spcPct val="80000"/>
              </a:lnSpc>
            </a:pPr>
            <a:endParaRPr lang="en-US" sz="1800" b="1" dirty="0">
              <a:solidFill>
                <a:schemeClr val="tx1"/>
              </a:solidFill>
            </a:endParaRPr>
          </a:p>
          <a:p>
            <a:pPr eaLnBrk="1" hangingPunct="1">
              <a:lnSpc>
                <a:spcPct val="80000"/>
              </a:lnSpc>
              <a:buFont typeface="Arial" charset="0"/>
              <a:buNone/>
            </a:pPr>
            <a:endParaRPr lang="en-US" sz="1800" b="1" dirty="0">
              <a:solidFill>
                <a:schemeClr val="tx1"/>
              </a:solidFill>
            </a:endParaRPr>
          </a:p>
          <a:p>
            <a:pPr eaLnBrk="1" hangingPunct="1">
              <a:lnSpc>
                <a:spcPct val="80000"/>
              </a:lnSpc>
              <a:buFont typeface="Arial" charset="0"/>
              <a:buNone/>
            </a:pPr>
            <a:endParaRPr lang="en-US" sz="1800" b="1" dirty="0">
              <a:solidFill>
                <a:schemeClr val="tx1"/>
              </a:solidFill>
            </a:endParaRPr>
          </a:p>
          <a:p>
            <a:pPr eaLnBrk="1" hangingPunct="1">
              <a:lnSpc>
                <a:spcPct val="80000"/>
              </a:lnSpc>
              <a:buFont typeface="Arial" charset="0"/>
              <a:buNone/>
            </a:pPr>
            <a:endParaRPr lang="en-US" sz="2000" dirty="0">
              <a:solidFill>
                <a:schemeClr val="tx1"/>
              </a:solidFill>
            </a:endParaRPr>
          </a:p>
        </p:txBody>
      </p:sp>
      <p:sp>
        <p:nvSpPr>
          <p:cNvPr id="4" name="Slide Number Placeholder 3"/>
          <p:cNvSpPr>
            <a:spLocks noGrp="1"/>
          </p:cNvSpPr>
          <p:nvPr>
            <p:ph type="sldNum" sz="quarter" idx="12"/>
          </p:nvPr>
        </p:nvSpPr>
        <p:spPr/>
        <p:txBody>
          <a:bodyPr/>
          <a:lstStyle/>
          <a:p>
            <a:pPr>
              <a:defRPr/>
            </a:pPr>
            <a:fld id="{3DC2824E-7F42-46C4-9C32-46A24DC75396}" type="slidenum">
              <a:rPr lang="en-US" smtClean="0"/>
              <a:pPr>
                <a:defRPr/>
              </a:pPr>
              <a:t>22</a:t>
            </a:fld>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68275" y="644525"/>
            <a:ext cx="8382000" cy="457200"/>
          </a:xfrm>
          <a:prstGeom prst="rect">
            <a:avLst/>
          </a:prstGeom>
          <a:noFill/>
          <a:ln w="9525">
            <a:noFill/>
            <a:miter lim="800000"/>
            <a:headEnd/>
            <a:tailEnd/>
          </a:ln>
        </p:spPr>
        <p:txBody>
          <a:bodyPr anchor="ctr"/>
          <a:lstStyle/>
          <a:p>
            <a:pPr algn="ctr">
              <a:defRPr/>
            </a:pPr>
            <a:r>
              <a:rPr lang="en-US" sz="3200" b="1" dirty="0">
                <a:solidFill>
                  <a:srgbClr val="0D609C"/>
                </a:solidFill>
                <a:ea typeface="ＭＳ Ｐゴシック" charset="-128"/>
                <a:cs typeface="ＭＳ Ｐゴシック" charset="-128"/>
              </a:rPr>
              <a:t>Social Media Content</a:t>
            </a:r>
            <a:endParaRPr lang="en-US" sz="3200" b="1" dirty="0">
              <a:solidFill>
                <a:srgbClr val="0D609C"/>
              </a:solidFill>
              <a:latin typeface="+mj-lt"/>
              <a:ea typeface="ＭＳ Ｐゴシック" charset="-128"/>
              <a:cs typeface="ＭＳ Ｐゴシック" charset="-128"/>
            </a:endParaRPr>
          </a:p>
        </p:txBody>
      </p:sp>
      <p:sp>
        <p:nvSpPr>
          <p:cNvPr id="308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SzPct val="75000"/>
              <a:buFont typeface="Arial" charset="0"/>
              <a:buChar char="●"/>
              <a:defRPr sz="2400">
                <a:solidFill>
                  <a:schemeClr val="tx1"/>
                </a:solidFill>
                <a:latin typeface="Arial" charset="0"/>
                <a:ea typeface="ＭＳ Ｐゴシック" pitchFamily="34" charset="-128"/>
              </a:defRPr>
            </a:lvl1pPr>
            <a:lvl2pPr marL="742950" indent="-285750" eaLnBrk="0" hangingPunct="0">
              <a:spcBef>
                <a:spcPct val="20000"/>
              </a:spcBef>
              <a:buSzPct val="80000"/>
              <a:buFont typeface="Wingdings" pitchFamily="2" charset="2"/>
              <a:buChar char="t"/>
              <a:defRPr sz="2000">
                <a:solidFill>
                  <a:schemeClr val="tx1"/>
                </a:solidFill>
                <a:latin typeface="Arial" charset="0"/>
                <a:ea typeface="ＭＳ Ｐゴシック" pitchFamily="34" charset="-128"/>
              </a:defRPr>
            </a:lvl2pPr>
            <a:lvl3pPr marL="1143000" indent="-228600" eaLnBrk="0" hangingPunct="0">
              <a:spcBef>
                <a:spcPct val="20000"/>
              </a:spcBef>
              <a:buSzPct val="100000"/>
              <a:buFont typeface="Wingdings" pitchFamily="2" charset="2"/>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4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4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4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4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400">
                <a:solidFill>
                  <a:schemeClr val="tx1"/>
                </a:solidFill>
                <a:latin typeface="Arial" charset="0"/>
                <a:ea typeface="ＭＳ Ｐゴシック" pitchFamily="34" charset="-128"/>
              </a:defRPr>
            </a:lvl9pPr>
          </a:lstStyle>
          <a:p>
            <a:pPr eaLnBrk="1" hangingPunct="1">
              <a:spcBef>
                <a:spcPct val="0"/>
              </a:spcBef>
              <a:buSzTx/>
              <a:buFontTx/>
              <a:buNone/>
            </a:pPr>
            <a:fld id="{D20D84E4-DBD1-4D13-8F58-CF5587E22481}" type="slidenum">
              <a:rPr lang="en-US" altLang="en-US" sz="1400" smtClean="0">
                <a:solidFill>
                  <a:schemeClr val="bg2"/>
                </a:solidFill>
              </a:rPr>
              <a:pPr eaLnBrk="1" hangingPunct="1">
                <a:spcBef>
                  <a:spcPct val="0"/>
                </a:spcBef>
                <a:buSzTx/>
                <a:buFontTx/>
                <a:buNone/>
              </a:pPr>
              <a:t>23</a:t>
            </a:fld>
            <a:endParaRPr lang="en-US" altLang="en-US" sz="1400" dirty="0">
              <a:solidFill>
                <a:schemeClr val="bg2"/>
              </a:solidFill>
            </a:endParaRPr>
          </a:p>
        </p:txBody>
      </p:sp>
      <p:sp>
        <p:nvSpPr>
          <p:cNvPr id="5" name="TextBox 40">
            <a:extLst>
              <a:ext uri="{FF2B5EF4-FFF2-40B4-BE49-F238E27FC236}">
                <a16:creationId xmlns:a16="http://schemas.microsoft.com/office/drawing/2014/main" xmlns="" id="{02A605C4-F840-4A52-B6F7-E0E00F5A7D21}"/>
              </a:ext>
            </a:extLst>
          </p:cNvPr>
          <p:cNvSpPr txBox="1">
            <a:spLocks noChangeArrowheads="1"/>
          </p:cNvSpPr>
          <p:nvPr/>
        </p:nvSpPr>
        <p:spPr bwMode="auto">
          <a:xfrm>
            <a:off x="168274" y="915797"/>
            <a:ext cx="8646541" cy="5964710"/>
          </a:xfrm>
          <a:prstGeom prst="rect">
            <a:avLst/>
          </a:prstGeom>
          <a:noFill/>
          <a:ln>
            <a:noFill/>
          </a:ln>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endParaRPr lang="en-US" sz="1800" dirty="0"/>
          </a:p>
          <a:p>
            <a:pPr algn="l" eaLnBrk="1" hangingPunct="1">
              <a:spcBef>
                <a:spcPct val="20000"/>
              </a:spcBef>
              <a:buSzPct val="75000"/>
            </a:pPr>
            <a:r>
              <a:rPr lang="en-US" sz="1800" b="1" dirty="0"/>
              <a:t>SERDP is expanding outreach through social media to improve technology transfer. Provide Program Office with project related information and high quality picture and/or video content that would be of interest to a broader audience and highlights accomplishments or events suitable for public release:</a:t>
            </a:r>
          </a:p>
          <a:p>
            <a:pPr marL="742950" lvl="2" indent="-342900" algn="l" eaLnBrk="1" hangingPunct="1">
              <a:spcBef>
                <a:spcPct val="20000"/>
              </a:spcBef>
              <a:buSzPct val="75000"/>
              <a:buFont typeface="Arial" charset="0"/>
              <a:buChar char="●"/>
            </a:pPr>
            <a:r>
              <a:rPr lang="en-US" sz="1800" dirty="0"/>
              <a:t>Examples include project websites, key tasks achieved (i.e., initiation of laboratory efforts), publications, news articles, courses or presentations, awards, photographs, videos</a:t>
            </a:r>
          </a:p>
          <a:p>
            <a:pPr marL="742950" lvl="2" indent="-342900" algn="l" eaLnBrk="1" hangingPunct="1">
              <a:spcBef>
                <a:spcPct val="20000"/>
              </a:spcBef>
              <a:buSzPct val="75000"/>
              <a:buFont typeface="Arial" charset="0"/>
              <a:buChar char="●"/>
            </a:pPr>
            <a:r>
              <a:rPr lang="en-US" sz="1800" i="1" dirty="0"/>
              <a:t>Include </a:t>
            </a:r>
            <a:r>
              <a:rPr lang="en-US" sz="1800" dirty="0"/>
              <a:t>a 1-2 sentence summary and/or images (indicate whether the images in this presentation are publicly releasable) to highlight each proposed content item. </a:t>
            </a:r>
          </a:p>
          <a:p>
            <a:pPr marL="742950" lvl="2" indent="-342900" algn="l" eaLnBrk="1" hangingPunct="1">
              <a:spcBef>
                <a:spcPct val="20000"/>
              </a:spcBef>
              <a:buSzPct val="75000"/>
              <a:buFont typeface="Arial" charset="0"/>
              <a:buChar char="●"/>
            </a:pPr>
            <a:r>
              <a:rPr lang="en-US" sz="1800" dirty="0"/>
              <a:t>Provide a communications Point of Contact from your Organization and/or any existing Social Media accounts that we can tag when posting information about your project.</a:t>
            </a:r>
          </a:p>
          <a:p>
            <a:pPr marL="742950" lvl="2" indent="-342900" algn="l" eaLnBrk="1" hangingPunct="1">
              <a:spcBef>
                <a:spcPct val="20000"/>
              </a:spcBef>
              <a:buSzPct val="75000"/>
              <a:buFont typeface="Arial" charset="0"/>
              <a:buChar char="●"/>
            </a:pPr>
            <a:r>
              <a:rPr lang="en-US" sz="1800" dirty="0"/>
              <a:t>Email </a:t>
            </a:r>
            <a:r>
              <a:rPr lang="en-US" sz="1800" dirty="0">
                <a:hlinkClick r:id="rId3"/>
              </a:rPr>
              <a:t>serdp-estcp.socialmedia@noblis.org</a:t>
            </a:r>
            <a:r>
              <a:rPr lang="en-US" sz="1800" dirty="0"/>
              <a:t> for any social media related questions or to send social media videos/pictures currently or in the future.</a:t>
            </a:r>
          </a:p>
          <a:p>
            <a:pPr marL="742950" lvl="2" indent="-342900" algn="l" eaLnBrk="1" hangingPunct="1">
              <a:spcBef>
                <a:spcPct val="20000"/>
              </a:spcBef>
              <a:buSzPct val="75000"/>
              <a:buFont typeface="Arial" charset="0"/>
              <a:buChar char="●"/>
            </a:pPr>
            <a:endParaRPr lang="en-US" sz="1800" i="1" dirty="0"/>
          </a:p>
          <a:p>
            <a:pPr eaLnBrk="1" hangingPunct="1">
              <a:defRPr/>
            </a:pPr>
            <a:endParaRPr lang="en-US" sz="1800" b="1" dirty="0"/>
          </a:p>
          <a:p>
            <a:pPr eaLnBrk="1" hangingPunct="1">
              <a:defRPr/>
            </a:pPr>
            <a:r>
              <a:rPr lang="en-US" sz="1800" b="1" dirty="0"/>
              <a:t> </a:t>
            </a:r>
          </a:p>
        </p:txBody>
      </p:sp>
    </p:spTree>
    <p:extLst>
      <p:ext uri="{BB962C8B-B14F-4D97-AF65-F5344CB8AC3E}">
        <p14:creationId xmlns:p14="http://schemas.microsoft.com/office/powerpoint/2010/main" val="21711485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24</a:t>
            </a:fld>
            <a:endParaRPr lang="en-US" dirty="0"/>
          </a:p>
        </p:txBody>
      </p:sp>
      <p:sp>
        <p:nvSpPr>
          <p:cNvPr id="9" name="Rectangle 2"/>
          <p:cNvSpPr txBox="1">
            <a:spLocks noChangeArrowheads="1"/>
          </p:cNvSpPr>
          <p:nvPr/>
        </p:nvSpPr>
        <p:spPr bwMode="auto">
          <a:xfrm>
            <a:off x="168275" y="644525"/>
            <a:ext cx="8382000" cy="457200"/>
          </a:xfrm>
          <a:prstGeom prst="rect">
            <a:avLst/>
          </a:prstGeom>
          <a:noFill/>
          <a:ln w="9525">
            <a:noFill/>
            <a:miter lim="800000"/>
            <a:headEnd/>
            <a:tailEnd/>
          </a:ln>
        </p:spPr>
        <p:txBody>
          <a:bodyPr anchor="ctr"/>
          <a:lstStyle/>
          <a:p>
            <a:pPr algn="ctr">
              <a:defRPr/>
            </a:pPr>
            <a:r>
              <a:rPr lang="en-US" sz="3200" b="1" dirty="0">
                <a:solidFill>
                  <a:srgbClr val="0D609C"/>
                </a:solidFill>
                <a:ea typeface="ＭＳ Ｐゴシック" charset="-128"/>
                <a:cs typeface="ＭＳ Ｐゴシック" charset="-128"/>
              </a:rPr>
              <a:t>Social Media </a:t>
            </a:r>
            <a:r>
              <a:rPr lang="en-US" sz="3200" b="1" dirty="0" smtClean="0">
                <a:solidFill>
                  <a:srgbClr val="0D609C"/>
                </a:solidFill>
                <a:ea typeface="ＭＳ Ｐゴシック" charset="-128"/>
                <a:cs typeface="ＭＳ Ｐゴシック" charset="-128"/>
              </a:rPr>
              <a:t>Outlets</a:t>
            </a:r>
            <a:endParaRPr lang="en-US" sz="3200" b="1" dirty="0">
              <a:solidFill>
                <a:srgbClr val="0D609C"/>
              </a:solidFill>
              <a:latin typeface="+mj-lt"/>
              <a:ea typeface="ＭＳ Ｐゴシック" charset="-128"/>
              <a:cs typeface="ＭＳ Ｐゴシック" charset="-128"/>
            </a:endParaRPr>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a:ext>
            </a:extLst>
          </a:blip>
          <a:srcRect l="-1"/>
          <a:stretch/>
        </p:blipFill>
        <p:spPr>
          <a:xfrm>
            <a:off x="838200" y="1371600"/>
            <a:ext cx="3591724" cy="5206838"/>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a:ext>
            </a:extLst>
          </a:blip>
          <a:srcRect t="11288" r="150" b="8345"/>
          <a:stretch/>
        </p:blipFill>
        <p:spPr>
          <a:xfrm>
            <a:off x="4516508" y="1371600"/>
            <a:ext cx="3484492" cy="4978238"/>
          </a:xfrm>
          <a:prstGeom prst="rect">
            <a:avLst/>
          </a:prstGeom>
        </p:spPr>
      </p:pic>
    </p:spTree>
    <p:extLst>
      <p:ext uri="{BB962C8B-B14F-4D97-AF65-F5344CB8AC3E}">
        <p14:creationId xmlns:p14="http://schemas.microsoft.com/office/powerpoint/2010/main" val="392231615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168275" y="644525"/>
            <a:ext cx="8382000" cy="457200"/>
          </a:xfrm>
          <a:prstGeom prst="rect">
            <a:avLst/>
          </a:prstGeom>
          <a:noFill/>
          <a:ln w="9525">
            <a:noFill/>
            <a:miter lim="800000"/>
            <a:headEnd/>
            <a:tailEnd/>
          </a:ln>
        </p:spPr>
        <p:txBody>
          <a:bodyPr anchor="ctr"/>
          <a:lstStyle/>
          <a:p>
            <a:pPr algn="ctr">
              <a:defRPr/>
            </a:pPr>
            <a:r>
              <a:rPr lang="en-US" sz="3200" b="1" dirty="0">
                <a:solidFill>
                  <a:srgbClr val="0D609C"/>
                </a:solidFill>
                <a:ea typeface="ＭＳ Ｐゴシック" charset="-128"/>
                <a:cs typeface="ＭＳ Ｐゴシック" charset="-128"/>
              </a:rPr>
              <a:t>Social Media Accounts</a:t>
            </a:r>
            <a:endParaRPr lang="en-US" sz="3200" b="1" dirty="0">
              <a:solidFill>
                <a:srgbClr val="0D609C"/>
              </a:solidFill>
              <a:latin typeface="+mj-lt"/>
              <a:ea typeface="ＭＳ Ｐゴシック" charset="-128"/>
              <a:cs typeface="ＭＳ Ｐゴシック" charset="-128"/>
            </a:endParaRPr>
          </a:p>
        </p:txBody>
      </p:sp>
      <p:sp>
        <p:nvSpPr>
          <p:cNvPr id="3081" name="Slide Number Placeholder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SzPct val="75000"/>
              <a:buFont typeface="Arial" charset="0"/>
              <a:buChar char="●"/>
              <a:defRPr sz="2400">
                <a:solidFill>
                  <a:schemeClr val="tx1"/>
                </a:solidFill>
                <a:latin typeface="Arial" charset="0"/>
                <a:ea typeface="ＭＳ Ｐゴシック" pitchFamily="34" charset="-128"/>
              </a:defRPr>
            </a:lvl1pPr>
            <a:lvl2pPr marL="742950" indent="-285750" eaLnBrk="0" hangingPunct="0">
              <a:spcBef>
                <a:spcPct val="20000"/>
              </a:spcBef>
              <a:buSzPct val="80000"/>
              <a:buFont typeface="Wingdings" pitchFamily="2" charset="2"/>
              <a:buChar char="t"/>
              <a:defRPr sz="2000">
                <a:solidFill>
                  <a:schemeClr val="tx1"/>
                </a:solidFill>
                <a:latin typeface="Arial" charset="0"/>
                <a:ea typeface="ＭＳ Ｐゴシック" pitchFamily="34" charset="-128"/>
              </a:defRPr>
            </a:lvl2pPr>
            <a:lvl3pPr marL="1143000" indent="-228600" eaLnBrk="0" hangingPunct="0">
              <a:spcBef>
                <a:spcPct val="20000"/>
              </a:spcBef>
              <a:buSzPct val="100000"/>
              <a:buFont typeface="Wingdings" pitchFamily="2" charset="2"/>
              <a:buChar char="§"/>
              <a:defRPr>
                <a:solidFill>
                  <a:schemeClr val="tx1"/>
                </a:solidFill>
                <a:latin typeface="Arial" charset="0"/>
                <a:ea typeface="ＭＳ Ｐゴシック" pitchFamily="34" charset="-128"/>
              </a:defRPr>
            </a:lvl3pPr>
            <a:lvl4pPr marL="1600200" indent="-228600" eaLnBrk="0" hangingPunct="0">
              <a:spcBef>
                <a:spcPct val="20000"/>
              </a:spcBef>
              <a:buChar char="–"/>
              <a:defRPr sz="1600">
                <a:solidFill>
                  <a:schemeClr val="tx1"/>
                </a:solidFill>
                <a:latin typeface="Arial" charset="0"/>
                <a:ea typeface="ＭＳ Ｐゴシック" pitchFamily="34" charset="-128"/>
              </a:defRPr>
            </a:lvl4pPr>
            <a:lvl5pPr marL="2057400" indent="-228600" eaLnBrk="0" hangingPunct="0">
              <a:spcBef>
                <a:spcPct val="20000"/>
              </a:spcBef>
              <a:buChar char="»"/>
              <a:defRPr sz="1400">
                <a:solidFill>
                  <a:schemeClr val="tx1"/>
                </a:solidFill>
                <a:latin typeface="Arial" charset="0"/>
                <a:ea typeface="ＭＳ Ｐゴシック" pitchFamily="34" charset="-128"/>
              </a:defRPr>
            </a:lvl5pPr>
            <a:lvl6pPr marL="2514600" indent="-228600" eaLnBrk="0" fontAlgn="base" hangingPunct="0">
              <a:spcBef>
                <a:spcPct val="20000"/>
              </a:spcBef>
              <a:spcAft>
                <a:spcPct val="0"/>
              </a:spcAft>
              <a:buChar char="»"/>
              <a:defRPr sz="1400">
                <a:solidFill>
                  <a:schemeClr val="tx1"/>
                </a:solidFill>
                <a:latin typeface="Arial" charset="0"/>
                <a:ea typeface="ＭＳ Ｐゴシック" pitchFamily="34" charset="-128"/>
              </a:defRPr>
            </a:lvl6pPr>
            <a:lvl7pPr marL="2971800" indent="-228600" eaLnBrk="0" fontAlgn="base" hangingPunct="0">
              <a:spcBef>
                <a:spcPct val="20000"/>
              </a:spcBef>
              <a:spcAft>
                <a:spcPct val="0"/>
              </a:spcAft>
              <a:buChar char="»"/>
              <a:defRPr sz="1400">
                <a:solidFill>
                  <a:schemeClr val="tx1"/>
                </a:solidFill>
                <a:latin typeface="Arial" charset="0"/>
                <a:ea typeface="ＭＳ Ｐゴシック" pitchFamily="34" charset="-128"/>
              </a:defRPr>
            </a:lvl7pPr>
            <a:lvl8pPr marL="3429000" indent="-228600" eaLnBrk="0" fontAlgn="base" hangingPunct="0">
              <a:spcBef>
                <a:spcPct val="20000"/>
              </a:spcBef>
              <a:spcAft>
                <a:spcPct val="0"/>
              </a:spcAft>
              <a:buChar char="»"/>
              <a:defRPr sz="1400">
                <a:solidFill>
                  <a:schemeClr val="tx1"/>
                </a:solidFill>
                <a:latin typeface="Arial" charset="0"/>
                <a:ea typeface="ＭＳ Ｐゴシック" pitchFamily="34" charset="-128"/>
              </a:defRPr>
            </a:lvl8pPr>
            <a:lvl9pPr marL="3886200" indent="-228600" eaLnBrk="0" fontAlgn="base" hangingPunct="0">
              <a:spcBef>
                <a:spcPct val="20000"/>
              </a:spcBef>
              <a:spcAft>
                <a:spcPct val="0"/>
              </a:spcAft>
              <a:buChar char="»"/>
              <a:defRPr sz="1400">
                <a:solidFill>
                  <a:schemeClr val="tx1"/>
                </a:solidFill>
                <a:latin typeface="Arial" charset="0"/>
                <a:ea typeface="ＭＳ Ｐゴシック" pitchFamily="34" charset="-128"/>
              </a:defRPr>
            </a:lvl9pPr>
          </a:lstStyle>
          <a:p>
            <a:pPr eaLnBrk="1" hangingPunct="1">
              <a:spcBef>
                <a:spcPct val="0"/>
              </a:spcBef>
              <a:buSzTx/>
              <a:buFontTx/>
              <a:buNone/>
            </a:pPr>
            <a:fld id="{D20D84E4-DBD1-4D13-8F58-CF5587E22481}" type="slidenum">
              <a:rPr lang="en-US" altLang="en-US" sz="1400" smtClean="0">
                <a:solidFill>
                  <a:schemeClr val="bg2"/>
                </a:solidFill>
              </a:rPr>
              <a:pPr eaLnBrk="1" hangingPunct="1">
                <a:spcBef>
                  <a:spcPct val="0"/>
                </a:spcBef>
                <a:buSzTx/>
                <a:buFontTx/>
                <a:buNone/>
              </a:pPr>
              <a:t>25</a:t>
            </a:fld>
            <a:endParaRPr lang="en-US" altLang="en-US" sz="1400" dirty="0">
              <a:solidFill>
                <a:schemeClr val="bg2"/>
              </a:solidFill>
            </a:endParaRPr>
          </a:p>
        </p:txBody>
      </p:sp>
      <p:sp>
        <p:nvSpPr>
          <p:cNvPr id="7" name="TextBox 40">
            <a:extLst>
              <a:ext uri="{FF2B5EF4-FFF2-40B4-BE49-F238E27FC236}">
                <a16:creationId xmlns:a16="http://schemas.microsoft.com/office/drawing/2014/main" xmlns="" id="{D354BFAE-C590-414D-9D3F-CE2F7AEC8056}"/>
              </a:ext>
            </a:extLst>
          </p:cNvPr>
          <p:cNvSpPr txBox="1">
            <a:spLocks noChangeArrowheads="1"/>
          </p:cNvSpPr>
          <p:nvPr/>
        </p:nvSpPr>
        <p:spPr bwMode="auto">
          <a:xfrm>
            <a:off x="71522" y="1696228"/>
            <a:ext cx="8936120" cy="2031325"/>
          </a:xfrm>
          <a:prstGeom prst="rect">
            <a:avLst/>
          </a:prstGeom>
          <a:noFill/>
          <a:ln>
            <a:noFill/>
          </a:ln>
          <a:extLst/>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spcBef>
                <a:spcPct val="20000"/>
              </a:spcBef>
              <a:buSzPct val="75000"/>
            </a:pPr>
            <a:r>
              <a:rPr lang="en-US" sz="1800" b="1" dirty="0"/>
              <a:t>Follow our SERDP-ESTCP Accounts to see these posts and more!</a:t>
            </a:r>
          </a:p>
          <a:p>
            <a:pPr marL="1085850" lvl="1" indent="-342900" algn="l" eaLnBrk="1" hangingPunct="1">
              <a:spcBef>
                <a:spcPct val="20000"/>
              </a:spcBef>
              <a:buSzPct val="75000"/>
              <a:buFont typeface="Arial" charset="0"/>
              <a:buChar char="●"/>
            </a:pPr>
            <a:r>
              <a:rPr lang="en-US" sz="1800" i="1" dirty="0"/>
              <a:t>SERDP-ESTCP</a:t>
            </a:r>
          </a:p>
          <a:p>
            <a:pPr marL="1485900" lvl="2" indent="-342900" algn="l" eaLnBrk="1" hangingPunct="1">
              <a:spcBef>
                <a:spcPct val="20000"/>
              </a:spcBef>
              <a:buSzPct val="75000"/>
              <a:buFont typeface="Arial" charset="0"/>
              <a:buChar char="●"/>
            </a:pPr>
            <a:r>
              <a:rPr lang="en-US" sz="1800" i="1" dirty="0"/>
              <a:t>Twitter: @SERDP_ESTCP</a:t>
            </a:r>
          </a:p>
          <a:p>
            <a:pPr marL="1485900" lvl="2" indent="-342900" algn="l" eaLnBrk="1" hangingPunct="1">
              <a:spcBef>
                <a:spcPct val="20000"/>
              </a:spcBef>
              <a:buSzPct val="75000"/>
              <a:buFont typeface="Arial" charset="0"/>
              <a:buChar char="●"/>
            </a:pPr>
            <a:r>
              <a:rPr lang="en-US" sz="1800" i="1" dirty="0"/>
              <a:t>Facebook: @SERDPESTCP</a:t>
            </a:r>
          </a:p>
          <a:p>
            <a:pPr marL="1485900" lvl="2" indent="-342900" algn="l" eaLnBrk="1" hangingPunct="1">
              <a:spcBef>
                <a:spcPct val="20000"/>
              </a:spcBef>
              <a:buSzPct val="75000"/>
              <a:buFont typeface="Arial" charset="0"/>
              <a:buChar char="●"/>
            </a:pPr>
            <a:r>
              <a:rPr lang="en-US" sz="1800" i="1" dirty="0" err="1"/>
              <a:t>Linkedin</a:t>
            </a:r>
            <a:r>
              <a:rPr lang="en-US" sz="1800" i="1" dirty="0"/>
              <a:t>: @SERDP &amp; ESTCP</a:t>
            </a:r>
          </a:p>
          <a:p>
            <a:pPr marL="1485900" lvl="2" indent="-342900" algn="l" eaLnBrk="1" hangingPunct="1">
              <a:spcBef>
                <a:spcPct val="20000"/>
              </a:spcBef>
              <a:buSzPct val="75000"/>
              <a:buFont typeface="Arial" charset="0"/>
              <a:buChar char="●"/>
            </a:pPr>
            <a:r>
              <a:rPr lang="en-US" sz="1800" i="1" dirty="0"/>
              <a:t>Google+: +SERDP and ESTCP</a:t>
            </a:r>
          </a:p>
        </p:txBody>
      </p:sp>
    </p:spTree>
    <p:extLst>
      <p:ext uri="{BB962C8B-B14F-4D97-AF65-F5344CB8AC3E}">
        <p14:creationId xmlns:p14="http://schemas.microsoft.com/office/powerpoint/2010/main" val="177521902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2514600"/>
            <a:ext cx="8229600" cy="762000"/>
          </a:xfrm>
        </p:spPr>
        <p:txBody>
          <a:bodyPr/>
          <a:lstStyle/>
          <a:p>
            <a:pPr eaLnBrk="1" hangingPunct="1"/>
            <a:r>
              <a:rPr lang="en-US"/>
              <a:t>BACKUP MATERIAL</a:t>
            </a:r>
          </a:p>
        </p:txBody>
      </p:sp>
      <p:sp>
        <p:nvSpPr>
          <p:cNvPr id="4" name="Slide Number Placeholder 3"/>
          <p:cNvSpPr>
            <a:spLocks noGrp="1"/>
          </p:cNvSpPr>
          <p:nvPr>
            <p:ph type="sldNum" sz="quarter" idx="12"/>
          </p:nvPr>
        </p:nvSpPr>
        <p:spPr/>
        <p:txBody>
          <a:bodyPr/>
          <a:lstStyle/>
          <a:p>
            <a:pPr>
              <a:defRPr/>
            </a:pPr>
            <a:fld id="{299B95AA-083E-4C37-AFDD-13C6126848D9}" type="slidenum">
              <a:rPr lang="en-US" smtClean="0"/>
              <a:pPr>
                <a:defRPr/>
              </a:pPr>
              <a:t>26</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57200" y="914400"/>
            <a:ext cx="8153400" cy="762000"/>
          </a:xfrm>
        </p:spPr>
        <p:txBody>
          <a:bodyPr/>
          <a:lstStyle/>
          <a:p>
            <a:pPr eaLnBrk="1" hangingPunct="1"/>
            <a:r>
              <a:rPr lang="en-US"/>
              <a:t>Acronyms and Symbols</a:t>
            </a:r>
          </a:p>
        </p:txBody>
      </p:sp>
      <p:sp>
        <p:nvSpPr>
          <p:cNvPr id="14339" name="Rectangle 3"/>
          <p:cNvSpPr>
            <a:spLocks noGrp="1" noChangeArrowheads="1"/>
          </p:cNvSpPr>
          <p:nvPr>
            <p:ph idx="1"/>
          </p:nvPr>
        </p:nvSpPr>
        <p:spPr/>
        <p:txBody>
          <a:bodyPr/>
          <a:lstStyle/>
          <a:p>
            <a:pPr eaLnBrk="1" hangingPunct="1"/>
            <a:r>
              <a:rPr lang="en-US" b="1" dirty="0">
                <a:solidFill>
                  <a:schemeClr val="tx1"/>
                </a:solidFill>
              </a:rPr>
              <a:t>Provide a listing of all acronyms and symbols used in the presentation, with definitions</a:t>
            </a:r>
          </a:p>
          <a:p>
            <a:pPr eaLnBrk="1" hangingPunct="1">
              <a:buFont typeface="Arial" charset="0"/>
              <a:buNone/>
            </a:pPr>
            <a:endParaRPr lang="en-US" sz="2800" b="1" dirty="0">
              <a:solidFill>
                <a:schemeClr val="tx1"/>
              </a:solidFill>
            </a:endParaRPr>
          </a:p>
          <a:p>
            <a:pPr eaLnBrk="1" hangingPunct="1">
              <a:buFont typeface="Arial" charset="0"/>
              <a:buNone/>
            </a:pPr>
            <a:endParaRPr lang="en-US" sz="2800" b="1" dirty="0">
              <a:solidFill>
                <a:schemeClr val="tx1"/>
              </a:solidFill>
            </a:endParaRPr>
          </a:p>
          <a:p>
            <a:pPr eaLnBrk="1" hangingPunct="1"/>
            <a:endParaRPr lang="en-US" sz="2000" dirty="0">
              <a:solidFill>
                <a:schemeClr val="tx1"/>
              </a:solidFill>
            </a:endParaRPr>
          </a:p>
        </p:txBody>
      </p:sp>
      <p:sp>
        <p:nvSpPr>
          <p:cNvPr id="4" name="Slide Number Placeholder 3"/>
          <p:cNvSpPr>
            <a:spLocks noGrp="1"/>
          </p:cNvSpPr>
          <p:nvPr>
            <p:ph type="sldNum" sz="quarter" idx="12"/>
          </p:nvPr>
        </p:nvSpPr>
        <p:spPr/>
        <p:txBody>
          <a:bodyPr/>
          <a:lstStyle/>
          <a:p>
            <a:pPr>
              <a:defRPr/>
            </a:pPr>
            <a:fld id="{C1663E71-D41D-43A1-A8CF-ED7CF14ECB47}" type="slidenum">
              <a:rPr lang="en-US" smtClean="0"/>
              <a:pPr>
                <a:defRPr/>
              </a:pPr>
              <a:t>27</a:t>
            </a:fld>
            <a:endParaRPr lang="en-US" dirty="0"/>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381000"/>
            <a:ext cx="8229600" cy="762000"/>
          </a:xfrm>
        </p:spPr>
        <p:txBody>
          <a:bodyPr/>
          <a:lstStyle/>
          <a:p>
            <a:pPr eaLnBrk="1" hangingPunct="1"/>
            <a:r>
              <a:rPr lang="en-US" dirty="0" smtClean="0"/>
              <a:t>Presentations</a:t>
            </a:r>
            <a:endParaRPr lang="en-US" dirty="0"/>
          </a:p>
        </p:txBody>
      </p:sp>
      <p:sp>
        <p:nvSpPr>
          <p:cNvPr id="15363" name="Rectangle 3"/>
          <p:cNvSpPr>
            <a:spLocks noGrp="1" noChangeArrowheads="1"/>
          </p:cNvSpPr>
          <p:nvPr>
            <p:ph idx="1"/>
          </p:nvPr>
        </p:nvSpPr>
        <p:spPr>
          <a:xfrm>
            <a:off x="152400" y="990600"/>
            <a:ext cx="8763000" cy="5135563"/>
          </a:xfrm>
        </p:spPr>
        <p:txBody>
          <a:bodyPr/>
          <a:lstStyle/>
          <a:p>
            <a:pPr eaLnBrk="1" hangingPunct="1"/>
            <a:r>
              <a:rPr lang="en-US" b="1" dirty="0" smtClean="0">
                <a:solidFill>
                  <a:schemeClr val="tx1"/>
                </a:solidFill>
              </a:rPr>
              <a:t>Current presentations:</a:t>
            </a:r>
          </a:p>
          <a:p>
            <a:pPr lvl="1"/>
            <a:r>
              <a:rPr lang="en-US" sz="1800" dirty="0" smtClean="0"/>
              <a:t>Dillon, W., Hiatt, D., Gardner, A.M., </a:t>
            </a:r>
            <a:r>
              <a:rPr lang="en-US" sz="1800" dirty="0"/>
              <a:t>Allan B., </a:t>
            </a:r>
            <a:r>
              <a:rPr lang="en-US" sz="1800" dirty="0" err="1"/>
              <a:t>Dietze</a:t>
            </a:r>
            <a:r>
              <a:rPr lang="en-US" sz="1800" dirty="0"/>
              <a:t>, M., and Flory </a:t>
            </a:r>
            <a:r>
              <a:rPr lang="en-US" sz="1800" dirty="0" smtClean="0"/>
              <a:t>S.L., August 2019 “Direct and indirect effects of fire management on tick abundance in the Southeast United States” </a:t>
            </a:r>
            <a:r>
              <a:rPr lang="en-US" sz="1800" dirty="0"/>
              <a:t>Ecological Society of America (ESA) Annual Conference. Louisville, KY</a:t>
            </a:r>
            <a:r>
              <a:rPr lang="en-US" sz="1800" dirty="0" smtClean="0"/>
              <a:t>.</a:t>
            </a:r>
          </a:p>
          <a:p>
            <a:pPr lvl="1"/>
            <a:r>
              <a:rPr lang="en-US" sz="1800" dirty="0"/>
              <a:t>Hiatt, D., Dillon, W., Cabrera S., Gardner, A.M., Allan B., </a:t>
            </a:r>
            <a:r>
              <a:rPr lang="en-US" sz="1800" dirty="0" err="1"/>
              <a:t>Dietze</a:t>
            </a:r>
            <a:r>
              <a:rPr lang="en-US" sz="1800" dirty="0"/>
              <a:t>, M., and Flory S.L., August 2019. “Grass invasion enhances survival of a human disease vector by altering microclimate conditions” Ecological Society of America (ESA) Annual Conference. Louisville, KY.</a:t>
            </a:r>
          </a:p>
          <a:p>
            <a:pPr lvl="1"/>
            <a:r>
              <a:rPr lang="en-US" sz="1800" dirty="0" smtClean="0"/>
              <a:t>Hiatt</a:t>
            </a:r>
            <a:r>
              <a:rPr lang="en-US" sz="1800" dirty="0"/>
              <a:t>, D., Dillon, W., Cabrera S., Gardner, A.M., Allan B., </a:t>
            </a:r>
            <a:r>
              <a:rPr lang="en-US" sz="1800" dirty="0" err="1"/>
              <a:t>Dietze</a:t>
            </a:r>
            <a:r>
              <a:rPr lang="en-US" sz="1800" dirty="0"/>
              <a:t>, M., and Flory S.L., </a:t>
            </a:r>
            <a:r>
              <a:rPr lang="en-US" sz="1800" dirty="0" smtClean="0"/>
              <a:t>March </a:t>
            </a:r>
            <a:r>
              <a:rPr lang="en-US" sz="1800" dirty="0"/>
              <a:t>2019. “Grass invasion enhances </a:t>
            </a:r>
            <a:r>
              <a:rPr lang="en-US" sz="1800" dirty="0" smtClean="0"/>
              <a:t>survival disease </a:t>
            </a:r>
            <a:r>
              <a:rPr lang="en-US" sz="1800" dirty="0"/>
              <a:t>vector </a:t>
            </a:r>
            <a:r>
              <a:rPr lang="en-US" sz="1800" dirty="0" smtClean="0"/>
              <a:t>through alteration of microclimate </a:t>
            </a:r>
            <a:r>
              <a:rPr lang="en-US" sz="1800" dirty="0"/>
              <a:t>conditions” Florida Exotic Pest Plant Council (FLEPPC) Annual Symposium. Melbourne, FL</a:t>
            </a:r>
          </a:p>
          <a:p>
            <a:pPr lvl="1"/>
            <a:endParaRPr lang="en-US" b="1" dirty="0">
              <a:solidFill>
                <a:schemeClr val="tx1"/>
              </a:solidFill>
            </a:endParaRPr>
          </a:p>
          <a:p>
            <a:pPr eaLnBrk="1" hangingPunct="1">
              <a:buFont typeface="Arial" charset="0"/>
              <a:buNone/>
            </a:pPr>
            <a:endParaRPr lang="en-US" dirty="0">
              <a:solidFill>
                <a:schemeClr val="tx1"/>
              </a:solidFill>
            </a:endParaRPr>
          </a:p>
        </p:txBody>
      </p:sp>
      <p:sp>
        <p:nvSpPr>
          <p:cNvPr id="4" name="Slide Number Placeholder 3"/>
          <p:cNvSpPr>
            <a:spLocks noGrp="1"/>
          </p:cNvSpPr>
          <p:nvPr>
            <p:ph type="sldNum" sz="quarter" idx="12"/>
          </p:nvPr>
        </p:nvSpPr>
        <p:spPr/>
        <p:txBody>
          <a:bodyPr/>
          <a:lstStyle/>
          <a:p>
            <a:pPr>
              <a:defRPr/>
            </a:pPr>
            <a:fld id="{56CA1EB1-5983-49A8-B891-42658D25A0DF}" type="slidenum">
              <a:rPr lang="en-US" smtClean="0"/>
              <a:pPr>
                <a:defRPr/>
              </a:pPr>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381000"/>
            <a:ext cx="8229600" cy="762000"/>
          </a:xfrm>
        </p:spPr>
        <p:txBody>
          <a:bodyPr/>
          <a:lstStyle/>
          <a:p>
            <a:pPr eaLnBrk="1" hangingPunct="1"/>
            <a:r>
              <a:rPr lang="en-US" dirty="0"/>
              <a:t>Publications</a:t>
            </a:r>
          </a:p>
        </p:txBody>
      </p:sp>
      <p:sp>
        <p:nvSpPr>
          <p:cNvPr id="15363" name="Rectangle 3"/>
          <p:cNvSpPr>
            <a:spLocks noGrp="1" noChangeArrowheads="1"/>
          </p:cNvSpPr>
          <p:nvPr>
            <p:ph idx="1"/>
          </p:nvPr>
        </p:nvSpPr>
        <p:spPr>
          <a:xfrm>
            <a:off x="152400" y="990600"/>
            <a:ext cx="8763000" cy="5135563"/>
          </a:xfrm>
        </p:spPr>
        <p:txBody>
          <a:bodyPr/>
          <a:lstStyle/>
          <a:p>
            <a:pPr eaLnBrk="1" hangingPunct="1"/>
            <a:r>
              <a:rPr lang="en-US" b="1" dirty="0" smtClean="0">
                <a:solidFill>
                  <a:schemeClr val="tx1"/>
                </a:solidFill>
              </a:rPr>
              <a:t>Current publications</a:t>
            </a:r>
          </a:p>
          <a:p>
            <a:pPr lvl="1"/>
            <a:r>
              <a:rPr lang="en-US" sz="1800" dirty="0"/>
              <a:t>Hiatt, D., Dillon, W., and Flory, S.L. (in prep). Experimental method for testing the effects of fuel structure on fire intensity. Submitted to </a:t>
            </a:r>
            <a:r>
              <a:rPr lang="en-US" sz="1800" i="1" dirty="0"/>
              <a:t>Fire Ecology</a:t>
            </a:r>
            <a:r>
              <a:rPr lang="en-US" sz="1800" i="1" dirty="0" smtClean="0"/>
              <a:t>.</a:t>
            </a:r>
          </a:p>
          <a:p>
            <a:pPr lvl="1"/>
            <a:r>
              <a:rPr lang="en-US" sz="1800" dirty="0"/>
              <a:t>Hiatt, D., Dillon, W., Cabrera, S., Gardner, A.M., Allan, B., and Flory, S.L. (in prep). Grass invasion enhances survival of disease vector through alteration of microclimate conditions. To be submitted to </a:t>
            </a:r>
            <a:r>
              <a:rPr lang="en-US" sz="1800" i="1" dirty="0" err="1"/>
              <a:t>Oecologia</a:t>
            </a:r>
            <a:r>
              <a:rPr lang="en-US" sz="1800" i="1" dirty="0"/>
              <a:t>. </a:t>
            </a:r>
            <a:endParaRPr lang="en-US" sz="1800" i="1" dirty="0" smtClean="0"/>
          </a:p>
          <a:p>
            <a:pPr lvl="1"/>
            <a:endParaRPr lang="en-US" sz="1800" dirty="0"/>
          </a:p>
          <a:p>
            <a:pPr lvl="1"/>
            <a:endParaRPr lang="en-US" sz="1800" i="1" dirty="0" smtClean="0"/>
          </a:p>
          <a:p>
            <a:pPr lvl="1"/>
            <a:endParaRPr lang="en-US" sz="1800" dirty="0"/>
          </a:p>
          <a:p>
            <a:pPr lvl="1"/>
            <a:endParaRPr lang="en-US" b="1" dirty="0">
              <a:solidFill>
                <a:schemeClr val="tx1"/>
              </a:solidFill>
            </a:endParaRPr>
          </a:p>
          <a:p>
            <a:pPr eaLnBrk="1" hangingPunct="1">
              <a:buFont typeface="Arial" charset="0"/>
              <a:buNone/>
            </a:pPr>
            <a:endParaRPr lang="en-US" dirty="0">
              <a:solidFill>
                <a:schemeClr val="tx1"/>
              </a:solidFill>
            </a:endParaRPr>
          </a:p>
        </p:txBody>
      </p:sp>
      <p:sp>
        <p:nvSpPr>
          <p:cNvPr id="4" name="Slide Number Placeholder 3"/>
          <p:cNvSpPr>
            <a:spLocks noGrp="1"/>
          </p:cNvSpPr>
          <p:nvPr>
            <p:ph type="sldNum" sz="quarter" idx="12"/>
          </p:nvPr>
        </p:nvSpPr>
        <p:spPr/>
        <p:txBody>
          <a:bodyPr/>
          <a:lstStyle/>
          <a:p>
            <a:pPr>
              <a:defRPr/>
            </a:pPr>
            <a:fld id="{56CA1EB1-5983-49A8-B891-42658D25A0DF}" type="slidenum">
              <a:rPr lang="en-US" smtClean="0"/>
              <a:pPr>
                <a:defRPr/>
              </a:pPr>
              <a:t>29</a:t>
            </a:fld>
            <a:endParaRPr lang="en-US" dirty="0"/>
          </a:p>
        </p:txBody>
      </p:sp>
    </p:spTree>
    <p:extLst>
      <p:ext uri="{BB962C8B-B14F-4D97-AF65-F5344CB8AC3E}">
        <p14:creationId xmlns:p14="http://schemas.microsoft.com/office/powerpoint/2010/main" val="34112292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609600"/>
            <a:ext cx="8229600" cy="762000"/>
          </a:xfrm>
        </p:spPr>
        <p:txBody>
          <a:bodyPr/>
          <a:lstStyle/>
          <a:p>
            <a:r>
              <a:rPr lang="en-US" dirty="0"/>
              <a:t>Project Funding (Example)</a:t>
            </a:r>
          </a:p>
        </p:txBody>
      </p:sp>
      <p:graphicFrame>
        <p:nvGraphicFramePr>
          <p:cNvPr id="37891" name="Group 3"/>
          <p:cNvGraphicFramePr>
            <a:graphicFrameLocks noGrp="1"/>
          </p:cNvGraphicFramePr>
          <p:nvPr>
            <p:ph type="tbl" idx="1"/>
          </p:nvPr>
        </p:nvGraphicFramePr>
        <p:xfrm>
          <a:off x="381000" y="1503363"/>
          <a:ext cx="8153400" cy="3184062"/>
        </p:xfrm>
        <a:graphic>
          <a:graphicData uri="http://schemas.openxmlformats.org/drawingml/2006/table">
            <a:tbl>
              <a:tblPr/>
              <a:tblGrid>
                <a:gridCol w="1356479">
                  <a:extLst>
                    <a:ext uri="{9D8B030D-6E8A-4147-A177-3AD203B41FA5}">
                      <a16:colId xmlns:a16="http://schemas.microsoft.com/office/drawing/2014/main" xmlns="" val="20000"/>
                    </a:ext>
                  </a:extLst>
                </a:gridCol>
                <a:gridCol w="1356478">
                  <a:extLst>
                    <a:ext uri="{9D8B030D-6E8A-4147-A177-3AD203B41FA5}">
                      <a16:colId xmlns:a16="http://schemas.microsoft.com/office/drawing/2014/main" xmlns="" val="20001"/>
                    </a:ext>
                  </a:extLst>
                </a:gridCol>
                <a:gridCol w="1344591">
                  <a:extLst>
                    <a:ext uri="{9D8B030D-6E8A-4147-A177-3AD203B41FA5}">
                      <a16:colId xmlns:a16="http://schemas.microsoft.com/office/drawing/2014/main" xmlns="" val="20002"/>
                    </a:ext>
                  </a:extLst>
                </a:gridCol>
                <a:gridCol w="1369687">
                  <a:extLst>
                    <a:ext uri="{9D8B030D-6E8A-4147-A177-3AD203B41FA5}">
                      <a16:colId xmlns:a16="http://schemas.microsoft.com/office/drawing/2014/main" xmlns="" val="20003"/>
                    </a:ext>
                  </a:extLst>
                </a:gridCol>
                <a:gridCol w="1369687">
                  <a:extLst>
                    <a:ext uri="{9D8B030D-6E8A-4147-A177-3AD203B41FA5}">
                      <a16:colId xmlns:a16="http://schemas.microsoft.com/office/drawing/2014/main" xmlns="" val="20004"/>
                    </a:ext>
                  </a:extLst>
                </a:gridCol>
                <a:gridCol w="1356478">
                  <a:extLst>
                    <a:ext uri="{9D8B030D-6E8A-4147-A177-3AD203B41FA5}">
                      <a16:colId xmlns:a16="http://schemas.microsoft.com/office/drawing/2014/main" xmlns="" val="20005"/>
                    </a:ext>
                  </a:extLst>
                </a:gridCol>
              </a:tblGrid>
              <a:tr h="408709">
                <a:tc>
                  <a:txBody>
                    <a:bodyPr/>
                    <a:lstStyle/>
                    <a:p>
                      <a:pPr marL="0" marR="0" lvl="0" indent="0" algn="l" defTabSz="914400" rtl="0" eaLnBrk="0" fontAlgn="base" latinLnBrk="0" hangingPunct="0">
                        <a:lnSpc>
                          <a:spcPct val="100000"/>
                        </a:lnSpc>
                        <a:spcBef>
                          <a:spcPct val="20000"/>
                        </a:spcBef>
                        <a:spcAft>
                          <a:spcPct val="0"/>
                        </a:spcAft>
                        <a:buClrTx/>
                        <a:buSzPct val="75000"/>
                        <a:buFont typeface="Arial" charset="0"/>
                        <a:buNone/>
                        <a:tabLst/>
                      </a:pPr>
                      <a:endParaRPr kumimoji="0" lang="en-US" sz="2000" b="0" i="0" u="none" strike="noStrike" cap="none" normalizeH="0" baseline="0" dirty="0">
                        <a:ln>
                          <a:noFill/>
                        </a:ln>
                        <a:solidFill>
                          <a:schemeClr val="tx1"/>
                        </a:solidFill>
                        <a:effectLst/>
                        <a:latin typeface="Arial" charset="0"/>
                        <a:ea typeface="ＭＳ Ｐゴシック" charset="-128"/>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D609C"/>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defRPr/>
                      </a:pPr>
                      <a:r>
                        <a:rPr kumimoji="0" lang="en-US" sz="1800" b="1" i="0" u="none" strike="noStrike" cap="none" normalizeH="0" baseline="0" dirty="0">
                          <a:ln>
                            <a:noFill/>
                          </a:ln>
                          <a:solidFill>
                            <a:schemeClr val="bg1"/>
                          </a:solidFill>
                          <a:effectLst/>
                          <a:latin typeface="Arial" charset="0"/>
                          <a:ea typeface="ＭＳ Ｐゴシック" charset="-128"/>
                        </a:rPr>
                        <a:t>FY13*</a:t>
                      </a:r>
                      <a:endParaRPr kumimoji="0" lang="en-US" sz="1800" b="1" i="0" u="none" strike="noStrike" kern="1200" cap="none" normalizeH="0" baseline="0" dirty="0">
                        <a:ln>
                          <a:noFill/>
                        </a:ln>
                        <a:solidFill>
                          <a:schemeClr val="bg1"/>
                        </a:solidFill>
                        <a:effectLst/>
                        <a:latin typeface="Arial" charset="0"/>
                        <a:ea typeface="ＭＳ Ｐゴシック" charset="-128"/>
                        <a:cs typeface="+mn-cs"/>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D609C"/>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1" i="0" u="none" strike="noStrike" kern="1200" cap="none" normalizeH="0" baseline="0" dirty="0">
                          <a:ln>
                            <a:noFill/>
                          </a:ln>
                          <a:solidFill>
                            <a:schemeClr val="bg1"/>
                          </a:solidFill>
                          <a:effectLst/>
                          <a:latin typeface="Arial" charset="0"/>
                          <a:ea typeface="ＭＳ Ｐゴシック" charset="-128"/>
                          <a:cs typeface="+mn-cs"/>
                        </a:rPr>
                        <a:t>FY14*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D609C"/>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1" i="0" u="none" strike="noStrike" kern="1200" cap="none" normalizeH="0" baseline="0" dirty="0">
                          <a:ln>
                            <a:noFill/>
                          </a:ln>
                          <a:solidFill>
                            <a:schemeClr val="bg1"/>
                          </a:solidFill>
                          <a:effectLst/>
                          <a:latin typeface="Arial" charset="0"/>
                          <a:ea typeface="ＭＳ Ｐゴシック" charset="-128"/>
                          <a:cs typeface="+mn-cs"/>
                        </a:rPr>
                        <a:t>FY15*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D609C"/>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1" i="0" u="none" strike="noStrike" kern="1200" cap="none" normalizeH="0" baseline="0" dirty="0">
                          <a:ln>
                            <a:noFill/>
                          </a:ln>
                          <a:solidFill>
                            <a:schemeClr val="bg1"/>
                          </a:solidFill>
                          <a:effectLst/>
                          <a:latin typeface="Arial" charset="0"/>
                          <a:ea typeface="ＭＳ Ｐゴシック" charset="-128"/>
                          <a:cs typeface="+mn-cs"/>
                        </a:rPr>
                        <a:t>FY16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D609C"/>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1" i="0" u="none" strike="noStrike" kern="1200" cap="none" normalizeH="0" baseline="0" dirty="0">
                          <a:ln>
                            <a:noFill/>
                          </a:ln>
                          <a:solidFill>
                            <a:schemeClr val="bg1"/>
                          </a:solidFill>
                          <a:effectLst/>
                          <a:latin typeface="Arial" charset="0"/>
                          <a:ea typeface="ＭＳ Ｐゴシック" charset="-128"/>
                          <a:cs typeface="+mn-cs"/>
                        </a:rPr>
                        <a:t>Total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D609C"/>
                    </a:solidFill>
                  </a:tcPr>
                </a:tc>
                <a:extLst>
                  <a:ext uri="{0D108BD9-81ED-4DB2-BD59-A6C34878D82A}">
                    <a16:rowId xmlns:a16="http://schemas.microsoft.com/office/drawing/2014/main" xmlns="" val="10000"/>
                  </a:ext>
                </a:extLst>
              </a:tr>
              <a:tr h="609612">
                <a:tc>
                  <a:txBody>
                    <a:bodyPr/>
                    <a:lstStyle/>
                    <a:p>
                      <a:pPr marL="0" marR="0" lvl="0" indent="0" algn="l" defTabSz="914400" rtl="0" eaLnBrk="0" fontAlgn="base" latinLnBrk="0" hangingPunct="0">
                        <a:lnSpc>
                          <a:spcPct val="100000"/>
                        </a:lnSpc>
                        <a:spcBef>
                          <a:spcPct val="20000"/>
                        </a:spcBef>
                        <a:spcAft>
                          <a:spcPct val="0"/>
                        </a:spcAft>
                        <a:buClrTx/>
                        <a:buSzPct val="75000"/>
                        <a:buFont typeface="Arial" charset="0"/>
                        <a:buNone/>
                        <a:tabLst/>
                      </a:pPr>
                      <a:r>
                        <a:rPr kumimoji="0" lang="en-US" sz="1400" b="1" i="0" u="none" strike="noStrike" kern="1200" cap="none" normalizeH="0" baseline="0" dirty="0">
                          <a:ln>
                            <a:noFill/>
                          </a:ln>
                          <a:solidFill>
                            <a:schemeClr val="tx1"/>
                          </a:solidFill>
                          <a:effectLst/>
                          <a:latin typeface="Arial" charset="0"/>
                          <a:ea typeface="ＭＳ Ｐゴシック" charset="-128"/>
                          <a:cs typeface="+mn-cs"/>
                        </a:rPr>
                        <a:t>Proposal Requested ($K)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900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598528">
                <a:tc>
                  <a:txBody>
                    <a:bodyPr/>
                    <a:lstStyle/>
                    <a:p>
                      <a:pPr marL="0" marR="0" lvl="0" indent="0" algn="l" defTabSz="914400" rtl="0" eaLnBrk="0" fontAlgn="base" latinLnBrk="0" hangingPunct="0">
                        <a:lnSpc>
                          <a:spcPct val="100000"/>
                        </a:lnSpc>
                        <a:spcBef>
                          <a:spcPct val="20000"/>
                        </a:spcBef>
                        <a:spcAft>
                          <a:spcPct val="0"/>
                        </a:spcAft>
                        <a:buClrTx/>
                        <a:buSzPct val="75000"/>
                        <a:buFont typeface="Arial" charset="0"/>
                        <a:buNone/>
                        <a:tabLst/>
                        <a:defRPr/>
                      </a:pPr>
                      <a:r>
                        <a:rPr kumimoji="0" lang="en-US" sz="1400" b="1" i="0" u="none" strike="noStrike" kern="1200" cap="none" normalizeH="0" baseline="0" dirty="0">
                          <a:ln>
                            <a:noFill/>
                          </a:ln>
                          <a:solidFill>
                            <a:schemeClr val="tx1"/>
                          </a:solidFill>
                          <a:effectLst/>
                          <a:latin typeface="Arial" charset="0"/>
                          <a:ea typeface="ＭＳ Ｐゴシック" charset="-128"/>
                          <a:cs typeface="+mn-cs"/>
                        </a:rPr>
                        <a:t>Funds Received ($K)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endParaRPr kumimoji="0" lang="en-US" sz="1800" b="0" i="0" u="none" strike="noStrike" kern="1200" cap="none" normalizeH="0" baseline="0" dirty="0">
                        <a:ln>
                          <a:noFill/>
                        </a:ln>
                        <a:solidFill>
                          <a:schemeClr val="tx1"/>
                        </a:solidFill>
                        <a:effectLst/>
                        <a:latin typeface="Arial" charset="0"/>
                        <a:ea typeface="ＭＳ Ｐゴシック" charset="-128"/>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endParaRPr kumimoji="0" lang="en-US" sz="1800" b="0" i="0" u="none" strike="noStrike" kern="1200" cap="none" normalizeH="0" baseline="0" dirty="0">
                        <a:ln>
                          <a:noFill/>
                        </a:ln>
                        <a:solidFill>
                          <a:schemeClr val="tx1"/>
                        </a:solidFill>
                        <a:effectLst/>
                        <a:latin typeface="Arial" charset="0"/>
                        <a:ea typeface="ＭＳ Ｐゴシック" charset="-128"/>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endParaRPr kumimoji="0" lang="en-US" sz="1800" b="0" i="0" u="none" strike="noStrike" kern="1200" cap="none" normalizeH="0" baseline="0" dirty="0">
                        <a:ln>
                          <a:noFill/>
                        </a:ln>
                        <a:solidFill>
                          <a:schemeClr val="tx1"/>
                        </a:solidFill>
                        <a:effectLst/>
                        <a:latin typeface="Arial" charset="0"/>
                        <a:ea typeface="ＭＳ Ｐゴシック" charset="-128"/>
                        <a:cs typeface="+mn-cs"/>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xmlns="" val="10002"/>
                  </a:ext>
                </a:extLst>
              </a:tr>
              <a:tr h="500426">
                <a:tc>
                  <a:txBody>
                    <a:bodyPr/>
                    <a:lstStyle/>
                    <a:p>
                      <a:pPr marL="0" marR="0" lvl="0" indent="0" algn="l" defTabSz="914400" rtl="0" eaLnBrk="0" fontAlgn="base" latinLnBrk="0" hangingPunct="0">
                        <a:lnSpc>
                          <a:spcPct val="100000"/>
                        </a:lnSpc>
                        <a:spcBef>
                          <a:spcPct val="20000"/>
                        </a:spcBef>
                        <a:spcAft>
                          <a:spcPct val="0"/>
                        </a:spcAft>
                        <a:buClrTx/>
                        <a:buSzPct val="75000"/>
                        <a:buFont typeface="Arial" charset="0"/>
                        <a:buNone/>
                        <a:tabLst/>
                        <a:defRPr/>
                      </a:pPr>
                      <a:r>
                        <a:rPr kumimoji="0" lang="en-US" sz="1400" b="1" i="0" u="none" strike="noStrike" kern="1200" cap="none" normalizeH="0" baseline="0" dirty="0">
                          <a:ln>
                            <a:noFill/>
                          </a:ln>
                          <a:solidFill>
                            <a:schemeClr val="tx1"/>
                          </a:solidFill>
                          <a:effectLst/>
                          <a:latin typeface="Arial" charset="0"/>
                          <a:ea typeface="ＭＳ Ｐゴシック" charset="-128"/>
                          <a:cs typeface="+mn-cs"/>
                        </a:rPr>
                        <a:t>% Expended</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endParaRPr kumimoji="0" lang="en-US" sz="1800" b="0" i="0" u="none" strike="noStrike" kern="1200" cap="none" normalizeH="0" baseline="0" dirty="0">
                        <a:ln>
                          <a:noFill/>
                        </a:ln>
                        <a:solidFill>
                          <a:schemeClr val="tx1"/>
                        </a:solidFill>
                        <a:effectLst/>
                        <a:latin typeface="Arial" charset="0"/>
                        <a:ea typeface="ＭＳ Ｐゴシック" charset="-128"/>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endParaRPr kumimoji="0" lang="en-US" sz="1800" b="0" i="0" u="none" strike="noStrike" kern="1200" cap="none" normalizeH="0" baseline="0" dirty="0">
                        <a:ln>
                          <a:noFill/>
                        </a:ln>
                        <a:solidFill>
                          <a:schemeClr val="tx1"/>
                        </a:solidFill>
                        <a:effectLst/>
                        <a:latin typeface="Arial" charset="0"/>
                        <a:ea typeface="ＭＳ Ｐゴシック" charset="-128"/>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endParaRPr kumimoji="0" lang="en-US" sz="1800" b="0" i="0" u="none" strike="noStrike" kern="1200" cap="none" normalizeH="0" baseline="0" dirty="0">
                        <a:ln>
                          <a:noFill/>
                        </a:ln>
                        <a:solidFill>
                          <a:schemeClr val="tx1"/>
                        </a:solidFill>
                        <a:effectLst/>
                        <a:latin typeface="Arial" charset="0"/>
                        <a:ea typeface="ＭＳ Ｐゴシック" charset="-128"/>
                        <a:cs typeface="+mn-cs"/>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50000"/>
                        <a:lumOff val="50000"/>
                      </a:schemeClr>
                    </a:solidFill>
                  </a:tcPr>
                </a:tc>
                <a:extLst>
                  <a:ext uri="{0D108BD9-81ED-4DB2-BD59-A6C34878D82A}">
                    <a16:rowId xmlns:a16="http://schemas.microsoft.com/office/drawing/2014/main" xmlns="" val="10003"/>
                  </a:ext>
                </a:extLst>
              </a:tr>
              <a:tr h="704850">
                <a:tc>
                  <a:txBody>
                    <a:bodyPr/>
                    <a:lstStyle/>
                    <a:p>
                      <a:pPr marL="0" marR="0" lvl="0" indent="0" algn="l" defTabSz="914400" rtl="0" eaLnBrk="0" fontAlgn="base" latinLnBrk="0" hangingPunct="0">
                        <a:lnSpc>
                          <a:spcPct val="100000"/>
                        </a:lnSpc>
                        <a:spcBef>
                          <a:spcPct val="20000"/>
                        </a:spcBef>
                        <a:spcAft>
                          <a:spcPct val="0"/>
                        </a:spcAft>
                        <a:buClrTx/>
                        <a:buSzPct val="75000"/>
                        <a:buFont typeface="Arial" charset="0"/>
                        <a:buNone/>
                        <a:tabLst/>
                      </a:pPr>
                      <a:r>
                        <a:rPr kumimoji="0" lang="en-US" sz="1400" b="1" i="0" u="none" strike="noStrike" kern="1200" cap="none" normalizeH="0" baseline="0" dirty="0">
                          <a:ln>
                            <a:noFill/>
                          </a:ln>
                          <a:solidFill>
                            <a:schemeClr val="tx1"/>
                          </a:solidFill>
                          <a:effectLst/>
                          <a:latin typeface="Arial" charset="0"/>
                          <a:ea typeface="ＭＳ Ｐゴシック" charset="-128"/>
                          <a:cs typeface="+mn-cs"/>
                        </a:rPr>
                        <a:t>Projected Out-Year  Funds Required ($K)</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endParaRPr kumimoji="0" lang="en-US" sz="1800" b="0" i="0" u="none" strike="noStrike" kern="1200" cap="none" normalizeH="0" baseline="0" dirty="0">
                        <a:ln>
                          <a:noFill/>
                        </a:ln>
                        <a:solidFill>
                          <a:schemeClr val="tx1"/>
                        </a:solidFill>
                        <a:effectLst/>
                        <a:latin typeface="Arial" charset="0"/>
                        <a:ea typeface="ＭＳ Ｐゴシック" charset="-128"/>
                        <a:cs typeface="+mn-cs"/>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50000"/>
                        <a:lumOff val="50000"/>
                      </a:schemeClr>
                    </a:solid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200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300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100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Pct val="75000"/>
                        <a:buFont typeface="Arial" charset="0"/>
                        <a:buNone/>
                        <a:tabLst/>
                      </a:pPr>
                      <a:r>
                        <a:rPr kumimoji="0" lang="en-US" sz="1800" b="0" i="0" u="none" strike="noStrike" kern="1200" cap="none" normalizeH="0" baseline="0" dirty="0">
                          <a:ln>
                            <a:noFill/>
                          </a:ln>
                          <a:solidFill>
                            <a:schemeClr val="tx1"/>
                          </a:solidFill>
                          <a:effectLst/>
                          <a:latin typeface="Arial" charset="0"/>
                          <a:ea typeface="ＭＳ Ｐゴシック" charset="-128"/>
                          <a:cs typeface="+mn-cs"/>
                        </a:rPr>
                        <a:t>900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2" name="Slide Number Placeholder 1"/>
          <p:cNvSpPr>
            <a:spLocks noGrp="1"/>
          </p:cNvSpPr>
          <p:nvPr>
            <p:ph type="sldNum" sz="quarter" idx="12"/>
          </p:nvPr>
        </p:nvSpPr>
        <p:spPr/>
        <p:txBody>
          <a:bodyPr/>
          <a:lstStyle/>
          <a:p>
            <a:pPr>
              <a:defRPr/>
            </a:pPr>
            <a:fld id="{05C2B55A-24AD-48A5-A6CE-F2DA7D32F632}" type="slidenum">
              <a:rPr lang="en-US" smtClean="0"/>
              <a:pPr>
                <a:defRPr/>
              </a:pPr>
              <a:t>3</a:t>
            </a:fld>
            <a:endParaRPr lang="en-US" dirty="0"/>
          </a:p>
        </p:txBody>
      </p:sp>
      <p:sp>
        <p:nvSpPr>
          <p:cNvPr id="3" name="TextBox 2"/>
          <p:cNvSpPr txBox="1"/>
          <p:nvPr/>
        </p:nvSpPr>
        <p:spPr>
          <a:xfrm>
            <a:off x="303007" y="4953000"/>
            <a:ext cx="7620000" cy="1569660"/>
          </a:xfrm>
          <a:prstGeom prst="rect">
            <a:avLst/>
          </a:prstGeom>
          <a:noFill/>
        </p:spPr>
        <p:txBody>
          <a:bodyPr wrap="square" rtlCol="0">
            <a:spAutoFit/>
          </a:bodyPr>
          <a:lstStyle/>
          <a:p>
            <a:r>
              <a:rPr lang="en-US" sz="2400" dirty="0"/>
              <a:t>Funding Issues:</a:t>
            </a:r>
          </a:p>
          <a:p>
            <a:pPr marL="285750" indent="-285750">
              <a:buFont typeface="Arial" panose="020B0604020202020204" pitchFamily="34" charset="0"/>
              <a:buChar char="•"/>
            </a:pPr>
            <a:r>
              <a:rPr lang="en-US" sz="2400" dirty="0"/>
              <a:t> </a:t>
            </a:r>
          </a:p>
          <a:p>
            <a:pPr marL="285750" indent="-285750">
              <a:buFont typeface="Arial" panose="020B0604020202020204" pitchFamily="34" charset="0"/>
              <a:buChar char="•"/>
            </a:pPr>
            <a:r>
              <a:rPr lang="en-US" sz="2400" dirty="0"/>
              <a:t> </a:t>
            </a:r>
          </a:p>
          <a:p>
            <a:pPr marL="285750" indent="-285750">
              <a:buFont typeface="Arial" panose="020B0604020202020204" pitchFamily="34" charset="0"/>
              <a:buChar char="•"/>
            </a:pPr>
            <a:r>
              <a:rPr lang="en-US" sz="2400" dirty="0"/>
              <a:t>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a:spLocks noGrp="1"/>
          </p:cNvSpPr>
          <p:nvPr>
            <p:ph type="title"/>
          </p:nvPr>
        </p:nvSpPr>
        <p:spPr>
          <a:xfrm>
            <a:off x="274321" y="941832"/>
            <a:ext cx="3310128" cy="762000"/>
          </a:xfrm>
        </p:spPr>
        <p:txBody>
          <a:bodyPr/>
          <a:lstStyle/>
          <a:p>
            <a:r>
              <a:rPr lang="en-US" sz="2800" dirty="0"/>
              <a:t>Financial Execution </a:t>
            </a:r>
            <a:r>
              <a:rPr lang="en-US" sz="1600" i="1" dirty="0">
                <a:solidFill>
                  <a:srgbClr val="FF0000"/>
                </a:solidFill>
              </a:rPr>
              <a:t>(Example, Please Update) </a:t>
            </a:r>
          </a:p>
        </p:txBody>
      </p:sp>
      <p:sp>
        <p:nvSpPr>
          <p:cNvPr id="3" name="Content Placeholder 2"/>
          <p:cNvSpPr>
            <a:spLocks noGrp="1"/>
          </p:cNvSpPr>
          <p:nvPr>
            <p:ph idx="1"/>
          </p:nvPr>
        </p:nvSpPr>
        <p:spPr>
          <a:xfrm>
            <a:off x="82297" y="2081498"/>
            <a:ext cx="3502152" cy="3328702"/>
          </a:xfrm>
        </p:spPr>
        <p:txBody>
          <a:bodyPr/>
          <a:lstStyle/>
          <a:p>
            <a:pPr marL="119063" indent="-119063">
              <a:spcAft>
                <a:spcPts val="600"/>
              </a:spcAft>
            </a:pPr>
            <a:r>
              <a:rPr lang="en-US" sz="1400" dirty="0">
                <a:solidFill>
                  <a:srgbClr val="0D609C"/>
                </a:solidFill>
              </a:rPr>
              <a:t>Proposed Start: </a:t>
            </a:r>
            <a:r>
              <a:rPr lang="en-US" sz="1400" i="1" dirty="0">
                <a:solidFill>
                  <a:schemeClr val="tx1"/>
                </a:solidFill>
              </a:rPr>
              <a:t>May 2013</a:t>
            </a:r>
          </a:p>
          <a:p>
            <a:pPr marL="119063" indent="-119063">
              <a:spcAft>
                <a:spcPts val="600"/>
              </a:spcAft>
            </a:pPr>
            <a:r>
              <a:rPr lang="en-US" sz="1400" dirty="0">
                <a:solidFill>
                  <a:srgbClr val="0D609C"/>
                </a:solidFill>
              </a:rPr>
              <a:t>Contract Award/MIPR Receipt: </a:t>
            </a:r>
            <a:r>
              <a:rPr lang="en-US" sz="1400" i="1" dirty="0">
                <a:solidFill>
                  <a:schemeClr val="tx1"/>
                </a:solidFill>
              </a:rPr>
              <a:t>September 2013</a:t>
            </a:r>
          </a:p>
          <a:p>
            <a:pPr marL="119063" indent="-119063">
              <a:spcAft>
                <a:spcPts val="600"/>
              </a:spcAft>
            </a:pPr>
            <a:r>
              <a:rPr lang="en-US" sz="1400" dirty="0">
                <a:solidFill>
                  <a:srgbClr val="0D609C"/>
                </a:solidFill>
              </a:rPr>
              <a:t>Proposed v. Actual Execution Delta: </a:t>
            </a:r>
            <a:r>
              <a:rPr lang="en-US" sz="1400" i="1" dirty="0">
                <a:solidFill>
                  <a:schemeClr val="tx1"/>
                </a:solidFill>
              </a:rPr>
              <a:t>475k</a:t>
            </a:r>
          </a:p>
          <a:p>
            <a:pPr marL="119063" indent="-119063">
              <a:spcAft>
                <a:spcPts val="600"/>
              </a:spcAft>
            </a:pPr>
            <a:r>
              <a:rPr lang="en-US" sz="1400" dirty="0">
                <a:solidFill>
                  <a:srgbClr val="0D609C"/>
                </a:solidFill>
              </a:rPr>
              <a:t>Contract End Date: </a:t>
            </a:r>
            <a:r>
              <a:rPr lang="en-US" sz="1400" i="1" dirty="0">
                <a:solidFill>
                  <a:schemeClr val="tx1"/>
                </a:solidFill>
              </a:rPr>
              <a:t>September 19, 2016</a:t>
            </a:r>
          </a:p>
          <a:p>
            <a:pPr marL="119063" indent="-119063">
              <a:spcAft>
                <a:spcPts val="600"/>
              </a:spcAft>
            </a:pPr>
            <a:r>
              <a:rPr lang="en-US" sz="1400" dirty="0">
                <a:solidFill>
                  <a:srgbClr val="0D609C"/>
                </a:solidFill>
              </a:rPr>
              <a:t>Additional Funds Needed in Next Calendar Year:</a:t>
            </a:r>
          </a:p>
          <a:p>
            <a:pPr marL="519113" lvl="1" indent="-119063">
              <a:spcAft>
                <a:spcPts val="600"/>
              </a:spcAft>
            </a:pPr>
            <a:r>
              <a:rPr lang="en-US" sz="1400" dirty="0">
                <a:solidFill>
                  <a:srgbClr val="0D609C"/>
                </a:solidFill>
              </a:rPr>
              <a:t>Lead Org: </a:t>
            </a:r>
          </a:p>
          <a:p>
            <a:pPr marL="519113" lvl="1" indent="-119063">
              <a:spcAft>
                <a:spcPts val="600"/>
              </a:spcAft>
            </a:pPr>
            <a:r>
              <a:rPr lang="en-US" sz="1400" dirty="0">
                <a:solidFill>
                  <a:srgbClr val="0D609C"/>
                </a:solidFill>
              </a:rPr>
              <a:t>Co-Performer(s): </a:t>
            </a:r>
          </a:p>
          <a:p>
            <a:pPr marL="119063" indent="-119063">
              <a:spcAft>
                <a:spcPts val="600"/>
              </a:spcAft>
            </a:pPr>
            <a:r>
              <a:rPr lang="en-US" sz="1400" dirty="0">
                <a:solidFill>
                  <a:srgbClr val="0D609C"/>
                </a:solidFill>
              </a:rPr>
              <a:t>Execution Outlook: </a:t>
            </a:r>
          </a:p>
          <a:p>
            <a:pPr marL="519113" lvl="1" indent="-119063">
              <a:spcAft>
                <a:spcPts val="600"/>
              </a:spcAft>
            </a:pPr>
            <a:r>
              <a:rPr lang="en-US" sz="1200" i="1" dirty="0">
                <a:solidFill>
                  <a:schemeClr val="tx1"/>
                </a:solidFill>
              </a:rPr>
              <a:t>Discuss future project execution</a:t>
            </a:r>
          </a:p>
          <a:p>
            <a:pPr marL="119063" indent="-119063">
              <a:spcAft>
                <a:spcPts val="600"/>
              </a:spcAft>
            </a:pPr>
            <a:endParaRPr lang="en-US" sz="1400" dirty="0">
              <a:solidFill>
                <a:srgbClr val="06684B"/>
              </a:solidFill>
            </a:endParaRPr>
          </a:p>
        </p:txBody>
      </p:sp>
      <p:sp>
        <p:nvSpPr>
          <p:cNvPr id="4" name="Slide Number Placeholder 3"/>
          <p:cNvSpPr>
            <a:spLocks noGrp="1"/>
          </p:cNvSpPr>
          <p:nvPr>
            <p:ph type="sldNum" sz="quarter" idx="12"/>
          </p:nvPr>
        </p:nvSpPr>
        <p:spPr/>
        <p:txBody>
          <a:bodyPr/>
          <a:lstStyle/>
          <a:p>
            <a:pPr>
              <a:defRPr/>
            </a:pPr>
            <a:fld id="{F7B1A1CC-70A6-43B8-A9E6-174DAB35D9E7}" type="slidenum">
              <a:rPr lang="en-US" smtClean="0"/>
              <a:pPr>
                <a:defRPr/>
              </a:pPr>
              <a:t>30</a:t>
            </a:fld>
            <a:endParaRPr lang="en-US" dirty="0"/>
          </a:p>
        </p:txBody>
      </p:sp>
      <p:graphicFrame>
        <p:nvGraphicFramePr>
          <p:cNvPr id="11" name="Chart 10"/>
          <p:cNvGraphicFramePr>
            <a:graphicFrameLocks/>
          </p:cNvGraphicFramePr>
          <p:nvPr>
            <p:extLst/>
          </p:nvPr>
        </p:nvGraphicFramePr>
        <p:xfrm>
          <a:off x="3685033" y="499872"/>
          <a:ext cx="5120640" cy="311534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a:graphicFrameLocks/>
          </p:cNvGraphicFramePr>
          <p:nvPr>
            <p:extLst/>
          </p:nvPr>
        </p:nvGraphicFramePr>
        <p:xfrm>
          <a:off x="3584449" y="3939651"/>
          <a:ext cx="5221224" cy="2685289"/>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7501129" y="3703836"/>
            <a:ext cx="1490471" cy="276999"/>
          </a:xfrm>
          <a:prstGeom prst="rect">
            <a:avLst/>
          </a:prstGeom>
          <a:noFill/>
        </p:spPr>
        <p:txBody>
          <a:bodyPr wrap="square" rtlCol="0">
            <a:spAutoFit/>
          </a:bodyPr>
          <a:lstStyle/>
          <a:p>
            <a:r>
              <a:rPr lang="en-US" sz="1200" i="1" dirty="0">
                <a:solidFill>
                  <a:schemeClr val="tx1">
                    <a:lumMod val="50000"/>
                    <a:lumOff val="50000"/>
                  </a:schemeClr>
                </a:solidFill>
              </a:rPr>
              <a:t>Values in k($)</a:t>
            </a:r>
          </a:p>
        </p:txBody>
      </p:sp>
      <p:sp>
        <p:nvSpPr>
          <p:cNvPr id="14" name="TextBox 13"/>
          <p:cNvSpPr txBox="1"/>
          <p:nvPr/>
        </p:nvSpPr>
        <p:spPr>
          <a:xfrm>
            <a:off x="4709162" y="3742308"/>
            <a:ext cx="2496311" cy="253916"/>
          </a:xfrm>
          <a:prstGeom prst="rect">
            <a:avLst/>
          </a:prstGeom>
          <a:solidFill>
            <a:schemeClr val="bg1">
              <a:lumMod val="85000"/>
            </a:schemeClr>
          </a:solidFill>
          <a:ln>
            <a:solidFill>
              <a:schemeClr val="tx1"/>
            </a:solidFill>
          </a:ln>
        </p:spPr>
        <p:txBody>
          <a:bodyPr wrap="square" rtlCol="0">
            <a:spAutoFit/>
          </a:bodyPr>
          <a:lstStyle/>
          <a:p>
            <a:r>
              <a:rPr lang="en-US" sz="1000" b="1" i="1" dirty="0">
                <a:solidFill>
                  <a:schemeClr val="tx1">
                    <a:lumMod val="75000"/>
                    <a:lumOff val="25000"/>
                  </a:schemeClr>
                </a:solidFill>
              </a:rPr>
              <a:t>Contract Award or Receipt of MIPR</a:t>
            </a:r>
          </a:p>
        </p:txBody>
      </p:sp>
      <p:cxnSp>
        <p:nvCxnSpPr>
          <p:cNvPr id="15" name="Straight Arrow Connector 14"/>
          <p:cNvCxnSpPr/>
          <p:nvPr/>
        </p:nvCxnSpPr>
        <p:spPr>
          <a:xfrm flipH="1">
            <a:off x="4480560" y="3996224"/>
            <a:ext cx="1476757" cy="204796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6" name="Elbow Connector 27"/>
          <p:cNvCxnSpPr>
            <a:stCxn id="14" idx="1"/>
          </p:cNvCxnSpPr>
          <p:nvPr/>
        </p:nvCxnSpPr>
        <p:spPr>
          <a:xfrm rot="10800000">
            <a:off x="4485132" y="3072384"/>
            <a:ext cx="224031" cy="796882"/>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126672" y="5711877"/>
            <a:ext cx="3457777" cy="1077218"/>
          </a:xfrm>
          <a:prstGeom prst="rect">
            <a:avLst/>
          </a:prstGeom>
          <a:noFill/>
          <a:ln w="57150">
            <a:solidFill>
              <a:srgbClr val="FF0000"/>
            </a:solidFill>
          </a:ln>
        </p:spPr>
        <p:txBody>
          <a:bodyPr wrap="square" rtlCol="0">
            <a:spAutoFit/>
          </a:bodyPr>
          <a:lstStyle/>
          <a:p>
            <a:r>
              <a:rPr lang="en-US" sz="1600" dirty="0">
                <a:solidFill>
                  <a:srgbClr val="FF0000"/>
                </a:solidFill>
              </a:rPr>
              <a:t>Optional as a template to discuss financial issues; </a:t>
            </a:r>
            <a:r>
              <a:rPr lang="en-US" sz="1600" u="sng" dirty="0">
                <a:solidFill>
                  <a:srgbClr val="FF0000"/>
                </a:solidFill>
              </a:rPr>
              <a:t>required</a:t>
            </a:r>
            <a:r>
              <a:rPr lang="en-US" sz="1600" dirty="0">
                <a:solidFill>
                  <a:srgbClr val="FF0000"/>
                </a:solidFill>
              </a:rPr>
              <a:t> if additional resources are being requested</a:t>
            </a:r>
          </a:p>
        </p:txBody>
      </p:sp>
    </p:spTree>
    <p:extLst>
      <p:ext uri="{BB962C8B-B14F-4D97-AF65-F5344CB8AC3E}">
        <p14:creationId xmlns:p14="http://schemas.microsoft.com/office/powerpoint/2010/main" val="942586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381000" y="762000"/>
            <a:ext cx="8229600" cy="762000"/>
          </a:xfrm>
        </p:spPr>
        <p:txBody>
          <a:bodyPr/>
          <a:lstStyle/>
          <a:p>
            <a:pPr eaLnBrk="1" hangingPunct="1"/>
            <a:r>
              <a:rPr lang="en-US"/>
              <a:t>Project Team</a:t>
            </a:r>
          </a:p>
        </p:txBody>
      </p:sp>
      <p:sp>
        <p:nvSpPr>
          <p:cNvPr id="4099" name="Rectangle 3"/>
          <p:cNvSpPr>
            <a:spLocks noGrp="1" noChangeArrowheads="1"/>
          </p:cNvSpPr>
          <p:nvPr>
            <p:ph idx="1"/>
          </p:nvPr>
        </p:nvSpPr>
        <p:spPr>
          <a:xfrm>
            <a:off x="457200" y="1524000"/>
            <a:ext cx="8229600" cy="4953000"/>
          </a:xfrm>
        </p:spPr>
        <p:txBody>
          <a:bodyPr/>
          <a:lstStyle/>
          <a:p>
            <a:pPr eaLnBrk="1" hangingPunct="1">
              <a:lnSpc>
                <a:spcPct val="90000"/>
              </a:lnSpc>
            </a:pPr>
            <a:r>
              <a:rPr lang="en-US" b="1" dirty="0">
                <a:solidFill>
                  <a:schemeClr val="tx1"/>
                </a:solidFill>
              </a:rPr>
              <a:t>This slide should list the names of the PI and co-performer(s), and their organization(s). </a:t>
            </a:r>
          </a:p>
          <a:p>
            <a:pPr eaLnBrk="1" hangingPunct="1">
              <a:lnSpc>
                <a:spcPct val="90000"/>
              </a:lnSpc>
              <a:buFont typeface="Arial" charset="0"/>
              <a:buNone/>
            </a:pPr>
            <a:endParaRPr lang="en-US" b="1" dirty="0">
              <a:solidFill>
                <a:schemeClr val="tx1"/>
              </a:solidFill>
            </a:endParaRPr>
          </a:p>
          <a:p>
            <a:pPr eaLnBrk="1" hangingPunct="1">
              <a:lnSpc>
                <a:spcPct val="90000"/>
              </a:lnSpc>
            </a:pPr>
            <a:r>
              <a:rPr lang="en-US" b="1" dirty="0">
                <a:solidFill>
                  <a:schemeClr val="tx1"/>
                </a:solidFill>
              </a:rPr>
              <a:t>If there are no co-performers on the project, this slide is not required. </a:t>
            </a:r>
          </a:p>
          <a:p>
            <a:pPr eaLnBrk="1" hangingPunct="1">
              <a:lnSpc>
                <a:spcPct val="90000"/>
              </a:lnSpc>
              <a:buFont typeface="Arial" charset="0"/>
              <a:buNone/>
            </a:pPr>
            <a:endParaRPr lang="en-US" b="1" dirty="0">
              <a:solidFill>
                <a:schemeClr val="tx1"/>
              </a:solidFill>
            </a:endParaRPr>
          </a:p>
          <a:p>
            <a:pPr eaLnBrk="1" hangingPunct="1">
              <a:lnSpc>
                <a:spcPct val="90000"/>
              </a:lnSpc>
              <a:buFont typeface="Arial" charset="0"/>
              <a:buNone/>
            </a:pPr>
            <a:endParaRPr lang="en-US" sz="2000" b="1" dirty="0">
              <a:solidFill>
                <a:schemeClr val="tx1"/>
              </a:solidFill>
            </a:endParaRPr>
          </a:p>
          <a:p>
            <a:pPr eaLnBrk="1" hangingPunct="1">
              <a:lnSpc>
                <a:spcPct val="90000"/>
              </a:lnSpc>
              <a:buFont typeface="Arial" charset="0"/>
              <a:buNone/>
            </a:pPr>
            <a:endParaRPr lang="en-US" sz="2000" b="1" dirty="0">
              <a:solidFill>
                <a:schemeClr val="tx1"/>
              </a:solidFill>
            </a:endParaRPr>
          </a:p>
          <a:p>
            <a:pPr eaLnBrk="1" hangingPunct="1">
              <a:lnSpc>
                <a:spcPct val="90000"/>
              </a:lnSpc>
              <a:buFont typeface="Arial" charset="0"/>
              <a:buNone/>
            </a:pPr>
            <a:endParaRPr lang="en-US" sz="2000" dirty="0">
              <a:solidFill>
                <a:schemeClr val="tx1"/>
              </a:solidFill>
            </a:endParaRPr>
          </a:p>
          <a:p>
            <a:pPr eaLnBrk="1" hangingPunct="1">
              <a:lnSpc>
                <a:spcPct val="90000"/>
              </a:lnSpc>
              <a:buFont typeface="Arial" charset="0"/>
              <a:buNone/>
            </a:pPr>
            <a:endParaRPr lang="en-US" sz="2000" dirty="0">
              <a:solidFill>
                <a:schemeClr val="tx1"/>
              </a:solidFill>
            </a:endParaRPr>
          </a:p>
        </p:txBody>
      </p:sp>
      <p:sp>
        <p:nvSpPr>
          <p:cNvPr id="4" name="Slide Number Placeholder 3"/>
          <p:cNvSpPr>
            <a:spLocks noGrp="1"/>
          </p:cNvSpPr>
          <p:nvPr>
            <p:ph type="sldNum" sz="quarter" idx="12"/>
          </p:nvPr>
        </p:nvSpPr>
        <p:spPr/>
        <p:txBody>
          <a:bodyPr/>
          <a:lstStyle/>
          <a:p>
            <a:pPr>
              <a:defRPr/>
            </a:pPr>
            <a:fld id="{C72BC357-AEE0-4BDE-81E7-5459A7263052}" type="slidenum">
              <a:rPr lang="en-US" smtClean="0"/>
              <a:pPr>
                <a:defRPr/>
              </a:pPr>
              <a:t>4</a:t>
            </a:fld>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381000" y="914400"/>
            <a:ext cx="8305800" cy="762000"/>
          </a:xfrm>
        </p:spPr>
        <p:txBody>
          <a:bodyPr/>
          <a:lstStyle/>
          <a:p>
            <a:pPr eaLnBrk="1" hangingPunct="1"/>
            <a:r>
              <a:rPr lang="en-US"/>
              <a:t>Technical Objective</a:t>
            </a:r>
          </a:p>
        </p:txBody>
      </p:sp>
      <p:sp>
        <p:nvSpPr>
          <p:cNvPr id="5123" name="Content Placeholder 2"/>
          <p:cNvSpPr>
            <a:spLocks noGrp="1"/>
          </p:cNvSpPr>
          <p:nvPr>
            <p:ph idx="1"/>
          </p:nvPr>
        </p:nvSpPr>
        <p:spPr/>
        <p:txBody>
          <a:bodyPr/>
          <a:lstStyle/>
          <a:p>
            <a:pPr eaLnBrk="1" hangingPunct="1"/>
            <a:r>
              <a:rPr lang="en-US" b="1" dirty="0">
                <a:solidFill>
                  <a:schemeClr val="tx1"/>
                </a:solidFill>
              </a:rPr>
              <a:t>Briefly describe the technical objective(s) of your project</a:t>
            </a:r>
            <a:r>
              <a:rPr lang="en-US" dirty="0">
                <a:solidFill>
                  <a:schemeClr val="tx1"/>
                </a:solidFill>
              </a:rPr>
              <a:t>.</a:t>
            </a:r>
          </a:p>
          <a:p>
            <a:pPr eaLnBrk="1" hangingPunct="1">
              <a:buFont typeface="Arial" charset="0"/>
              <a:buNone/>
            </a:pPr>
            <a:endParaRPr lang="en-US" dirty="0">
              <a:solidFill>
                <a:schemeClr val="tx1"/>
              </a:solidFill>
            </a:endParaRPr>
          </a:p>
          <a:p>
            <a:pPr eaLnBrk="1" hangingPunct="1">
              <a:buFont typeface="Arial" charset="0"/>
              <a:buNone/>
            </a:pPr>
            <a:endParaRPr lang="en-US" dirty="0">
              <a:solidFill>
                <a:schemeClr val="tx1"/>
              </a:solidFill>
            </a:endParaRPr>
          </a:p>
          <a:p>
            <a:pPr eaLnBrk="1" hangingPunct="1">
              <a:buFont typeface="Arial" charset="0"/>
              <a:buNone/>
            </a:pPr>
            <a:endParaRPr lang="en-US" dirty="0">
              <a:solidFill>
                <a:schemeClr val="tx1"/>
              </a:solidFill>
            </a:endParaRPr>
          </a:p>
          <a:p>
            <a:pPr eaLnBrk="1" hangingPunct="1">
              <a:buFont typeface="Arial" charset="0"/>
              <a:buNone/>
            </a:pPr>
            <a:endParaRPr lang="en-US" sz="2000" dirty="0">
              <a:solidFill>
                <a:schemeClr val="tx1"/>
              </a:solidFill>
            </a:endParaRPr>
          </a:p>
          <a:p>
            <a:pPr eaLnBrk="1" hangingPunct="1"/>
            <a:endParaRPr lang="en-US" dirty="0"/>
          </a:p>
        </p:txBody>
      </p:sp>
      <p:sp>
        <p:nvSpPr>
          <p:cNvPr id="4" name="Slide Number Placeholder 3"/>
          <p:cNvSpPr>
            <a:spLocks noGrp="1"/>
          </p:cNvSpPr>
          <p:nvPr>
            <p:ph type="sldNum" sz="quarter" idx="12"/>
          </p:nvPr>
        </p:nvSpPr>
        <p:spPr/>
        <p:txBody>
          <a:bodyPr/>
          <a:lstStyle/>
          <a:p>
            <a:pPr>
              <a:defRPr/>
            </a:pPr>
            <a:fld id="{13659F81-786F-4C5A-A51F-124EC7A65712}" type="slidenum">
              <a:rPr lang="en-US" smtClean="0"/>
              <a:pPr>
                <a:defRPr/>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152400" y="914400"/>
            <a:ext cx="8458200" cy="762000"/>
          </a:xfrm>
        </p:spPr>
        <p:txBody>
          <a:bodyPr/>
          <a:lstStyle/>
          <a:p>
            <a:pPr eaLnBrk="1" hangingPunct="1"/>
            <a:r>
              <a:rPr lang="en-US" dirty="0"/>
              <a:t>Technical </a:t>
            </a:r>
            <a:r>
              <a:rPr lang="en-US" dirty="0" smtClean="0"/>
              <a:t>Approach 2.4: Tick Survival Assay</a:t>
            </a:r>
            <a:endParaRPr lang="en-US" dirty="0"/>
          </a:p>
        </p:txBody>
      </p:sp>
      <p:sp>
        <p:nvSpPr>
          <p:cNvPr id="6147" name="Rectangle 3"/>
          <p:cNvSpPr>
            <a:spLocks noGrp="1" noChangeArrowheads="1"/>
          </p:cNvSpPr>
          <p:nvPr>
            <p:ph idx="1"/>
          </p:nvPr>
        </p:nvSpPr>
        <p:spPr>
          <a:xfrm>
            <a:off x="457200" y="1905000"/>
            <a:ext cx="3962400" cy="4221163"/>
          </a:xfrm>
        </p:spPr>
        <p:txBody>
          <a:bodyPr/>
          <a:lstStyle/>
          <a:p>
            <a:r>
              <a:rPr lang="en-US" dirty="0">
                <a:solidFill>
                  <a:schemeClr val="tx1"/>
                </a:solidFill>
                <a:cs typeface="Century Gothic"/>
              </a:rPr>
              <a:t>Do invasive dominated communities increase tick survival?</a:t>
            </a:r>
            <a:br>
              <a:rPr lang="en-US" dirty="0">
                <a:solidFill>
                  <a:schemeClr val="tx1"/>
                </a:solidFill>
                <a:cs typeface="Century Gothic"/>
              </a:rPr>
            </a:br>
            <a:endParaRPr lang="en-US" dirty="0">
              <a:solidFill>
                <a:schemeClr val="tx1"/>
              </a:solidFill>
              <a:cs typeface="Century Gothic"/>
            </a:endParaRPr>
          </a:p>
          <a:p>
            <a:r>
              <a:rPr lang="en-US" dirty="0">
                <a:solidFill>
                  <a:schemeClr val="tx1"/>
                </a:solidFill>
                <a:cs typeface="Century Gothic"/>
              </a:rPr>
              <a:t>Is survival due to alterations of microclimatic conditions?</a:t>
            </a:r>
            <a:br>
              <a:rPr lang="en-US" dirty="0">
                <a:solidFill>
                  <a:schemeClr val="tx1"/>
                </a:solidFill>
                <a:cs typeface="Century Gothic"/>
              </a:rPr>
            </a:br>
            <a:endParaRPr lang="en-US" dirty="0">
              <a:solidFill>
                <a:schemeClr val="tx1"/>
              </a:solidFill>
              <a:cs typeface="Century Gothic"/>
            </a:endParaRPr>
          </a:p>
          <a:p>
            <a:pPr marL="342900" lvl="1" indent="-342900">
              <a:buSzPct val="75000"/>
              <a:buFont typeface="Arial" pitchFamily="34" charset="0"/>
              <a:buChar char="●"/>
            </a:pPr>
            <a:r>
              <a:rPr lang="en-US" sz="2400" dirty="0">
                <a:solidFill>
                  <a:schemeClr val="tx1"/>
                </a:solidFill>
                <a:cs typeface="Century Gothic"/>
              </a:rPr>
              <a:t>How do these dynamics differ by life stage?</a:t>
            </a:r>
          </a:p>
          <a:p>
            <a:pPr marL="0" indent="0">
              <a:buNone/>
            </a:pPr>
            <a:endParaRPr lang="en-US" sz="2000" dirty="0">
              <a:solidFill>
                <a:schemeClr val="tx1"/>
              </a:solidFill>
              <a:latin typeface="+mj-lt"/>
              <a:cs typeface="Century Gothic"/>
            </a:endParaRPr>
          </a:p>
          <a:p>
            <a:endParaRPr lang="en-US" sz="2000" dirty="0">
              <a:solidFill>
                <a:schemeClr val="tx1"/>
              </a:solidFill>
              <a:latin typeface="+mj-lt"/>
              <a:cs typeface="Century Gothic"/>
            </a:endParaRPr>
          </a:p>
          <a:p>
            <a:pPr eaLnBrk="1" hangingPunct="1">
              <a:lnSpc>
                <a:spcPct val="90000"/>
              </a:lnSpc>
              <a:buFont typeface="Arial" charset="0"/>
              <a:buNone/>
            </a:pPr>
            <a:endParaRPr lang="en-US" sz="2000" b="1" dirty="0">
              <a:solidFill>
                <a:schemeClr val="tx1"/>
              </a:solidFill>
            </a:endParaRPr>
          </a:p>
          <a:p>
            <a:pPr eaLnBrk="1" hangingPunct="1">
              <a:lnSpc>
                <a:spcPct val="90000"/>
              </a:lnSpc>
            </a:pPr>
            <a:endParaRPr lang="en-US" dirty="0">
              <a:solidFill>
                <a:schemeClr val="tx1"/>
              </a:solidFill>
            </a:endParaRPr>
          </a:p>
        </p:txBody>
      </p:sp>
      <p:sp>
        <p:nvSpPr>
          <p:cNvPr id="4" name="Slide Number Placeholder 3"/>
          <p:cNvSpPr>
            <a:spLocks noGrp="1"/>
          </p:cNvSpPr>
          <p:nvPr>
            <p:ph type="sldNum" sz="quarter" idx="12"/>
          </p:nvPr>
        </p:nvSpPr>
        <p:spPr/>
        <p:txBody>
          <a:bodyPr/>
          <a:lstStyle/>
          <a:p>
            <a:pPr>
              <a:defRPr/>
            </a:pPr>
            <a:fld id="{DA638C6B-EBE1-4890-BAA2-875031778CBA}" type="slidenum">
              <a:rPr lang="en-US" smtClean="0"/>
              <a:pPr>
                <a:defRPr/>
              </a:pPr>
              <a:t>6</a:t>
            </a:fld>
            <a:endParaRPr lang="en-US" dirty="0"/>
          </a:p>
        </p:txBody>
      </p:sp>
      <p:pic>
        <p:nvPicPr>
          <p:cNvPr id="5" name="Picture 4" descr="TicksinBag2.jpe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67420" y="1828800"/>
            <a:ext cx="3314580" cy="4191000"/>
          </a:xfrm>
          <a:prstGeom prst="rect">
            <a:avLst/>
          </a:prstGeom>
        </p:spPr>
      </p:pic>
      <p:sp>
        <p:nvSpPr>
          <p:cNvPr id="6" name="Rectangle 3"/>
          <p:cNvSpPr txBox="1">
            <a:spLocks noChangeArrowheads="1"/>
          </p:cNvSpPr>
          <p:nvPr/>
        </p:nvSpPr>
        <p:spPr bwMode="auto">
          <a:xfrm>
            <a:off x="5029200" y="6096000"/>
            <a:ext cx="34290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Tx/>
              <a:buSzPct val="75000"/>
              <a:buFont typeface="Arial" pitchFamily="34" charset="0"/>
              <a:buChar char="●"/>
              <a:defRPr sz="2400">
                <a:solidFill>
                  <a:srgbClr val="000000"/>
                </a:solidFill>
                <a:latin typeface="+mn-lt"/>
                <a:ea typeface="ＭＳ Ｐゴシック" charset="-128"/>
                <a:cs typeface="ＭＳ Ｐゴシック" charset="-128"/>
              </a:defRPr>
            </a:lvl1pPr>
            <a:lvl2pPr marL="742950" indent="-285750" algn="l" rtl="0" eaLnBrk="1" fontAlgn="base" hangingPunct="1">
              <a:spcBef>
                <a:spcPct val="20000"/>
              </a:spcBef>
              <a:spcAft>
                <a:spcPct val="0"/>
              </a:spcAft>
              <a:buClrTx/>
              <a:buSzPct val="80000"/>
              <a:buFont typeface="Wingdings" pitchFamily="2" charset="2"/>
              <a:buChar char="t"/>
              <a:defRPr sz="2000">
                <a:solidFill>
                  <a:srgbClr val="000000"/>
                </a:solidFill>
                <a:latin typeface="+mn-lt"/>
                <a:ea typeface="ＭＳ Ｐゴシック" charset="-128"/>
                <a:cs typeface="ＭＳ Ｐゴシック"/>
              </a:defRPr>
            </a:lvl2pPr>
            <a:lvl3pPr marL="1143000" indent="-228600" algn="l" rtl="0" eaLnBrk="1" fontAlgn="base" hangingPunct="1">
              <a:spcBef>
                <a:spcPct val="20000"/>
              </a:spcBef>
              <a:spcAft>
                <a:spcPct val="0"/>
              </a:spcAft>
              <a:buClrTx/>
              <a:buSzPct val="100000"/>
              <a:buFont typeface="Wingdings" pitchFamily="2" charset="2"/>
              <a:buChar char="§"/>
              <a:defRPr sz="1800">
                <a:solidFill>
                  <a:srgbClr val="000000"/>
                </a:solidFill>
                <a:latin typeface="+mn-lt"/>
                <a:ea typeface="ＭＳ Ｐゴシック" charset="-128"/>
                <a:cs typeface="ＭＳ Ｐゴシック"/>
              </a:defRPr>
            </a:lvl3pPr>
            <a:lvl4pPr marL="1600200" indent="-228600" algn="l" rtl="0" eaLnBrk="1" fontAlgn="base" hangingPunct="1">
              <a:spcBef>
                <a:spcPct val="20000"/>
              </a:spcBef>
              <a:spcAft>
                <a:spcPct val="0"/>
              </a:spcAft>
              <a:buClrTx/>
              <a:buChar char="–"/>
              <a:defRPr sz="1600">
                <a:solidFill>
                  <a:srgbClr val="000000"/>
                </a:solidFill>
                <a:latin typeface="Arial" charset="0"/>
                <a:ea typeface="ＭＳ Ｐゴシック" charset="-128"/>
                <a:cs typeface="ＭＳ Ｐゴシック"/>
              </a:defRPr>
            </a:lvl4pPr>
            <a:lvl5pPr marL="2057400" indent="-228600" algn="l" rtl="0" eaLnBrk="1" fontAlgn="base" hangingPunct="1">
              <a:spcBef>
                <a:spcPct val="20000"/>
              </a:spcBef>
              <a:spcAft>
                <a:spcPct val="0"/>
              </a:spcAft>
              <a:buClrTx/>
              <a:buChar char="»"/>
              <a:defRPr sz="1400">
                <a:solidFill>
                  <a:srgbClr val="000000"/>
                </a:solidFill>
                <a:latin typeface="Arial" charset="0"/>
                <a:ea typeface="ＭＳ Ｐゴシック" charset="-128"/>
                <a:cs typeface="ＭＳ Ｐゴシック"/>
              </a:defRPr>
            </a:lvl5pPr>
            <a:lvl6pPr marL="25146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6pPr>
            <a:lvl7pPr marL="29718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7pPr>
            <a:lvl8pPr marL="34290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8pPr>
            <a:lvl9pPr marL="3886200" indent="-228600" algn="l" rtl="0" eaLnBrk="1" fontAlgn="base" hangingPunct="1">
              <a:spcBef>
                <a:spcPct val="20000"/>
              </a:spcBef>
              <a:spcAft>
                <a:spcPct val="0"/>
              </a:spcAft>
              <a:buChar char="»"/>
              <a:defRPr sz="2000">
                <a:solidFill>
                  <a:schemeClr val="tx1"/>
                </a:solidFill>
                <a:latin typeface="Arial" charset="0"/>
                <a:ea typeface="ＭＳ Ｐゴシック" charset="-128"/>
              </a:defRPr>
            </a:lvl9pPr>
          </a:lstStyle>
          <a:p>
            <a:pPr marL="0" indent="0">
              <a:buNone/>
            </a:pPr>
            <a:r>
              <a:rPr lang="en-US" sz="1800" dirty="0" smtClean="0">
                <a:solidFill>
                  <a:schemeClr val="tx1"/>
                </a:solidFill>
                <a:cs typeface="Century Gothic"/>
              </a:rPr>
              <a:t>Checking survival of adult and nymph ticks in a survival assay</a:t>
            </a:r>
            <a:endParaRPr lang="en-US" sz="1800" dirty="0" smtClean="0">
              <a:solidFill>
                <a:schemeClr val="tx1"/>
              </a:solidFill>
              <a:latin typeface="+mj-lt"/>
              <a:cs typeface="Century Gothic"/>
            </a:endParaRPr>
          </a:p>
          <a:p>
            <a:endParaRPr lang="en-US" sz="2000" dirty="0" smtClean="0">
              <a:solidFill>
                <a:schemeClr val="tx1"/>
              </a:solidFill>
              <a:latin typeface="+mj-lt"/>
              <a:cs typeface="Century Gothic"/>
            </a:endParaRPr>
          </a:p>
          <a:p>
            <a:pPr>
              <a:lnSpc>
                <a:spcPct val="90000"/>
              </a:lnSpc>
              <a:buFont typeface="Arial" charset="0"/>
              <a:buNone/>
            </a:pPr>
            <a:endParaRPr lang="en-US" sz="2000" b="1" dirty="0" smtClean="0">
              <a:solidFill>
                <a:schemeClr val="tx1"/>
              </a:solidFill>
            </a:endParaRPr>
          </a:p>
          <a:p>
            <a:pPr>
              <a:lnSpc>
                <a:spcPct val="90000"/>
              </a:lnSpc>
            </a:pPr>
            <a:endParaRPr lang="en-US" dirty="0">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762000"/>
          </a:xfrm>
        </p:spPr>
        <p:txBody>
          <a:bodyPr/>
          <a:lstStyle/>
          <a:p>
            <a:r>
              <a:rPr lang="en-US" dirty="0"/>
              <a:t>Results (Objective 2.4) Tick Survival Assay</a:t>
            </a:r>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7</a:t>
            </a:fld>
            <a:endParaRPr lang="en-US" dirty="0"/>
          </a:p>
        </p:txBody>
      </p:sp>
      <p:pic>
        <p:nvPicPr>
          <p:cNvPr id="5" name="Picture 4" descr="SiteCharacteristics_4figs.PNG"/>
          <p:cNvPicPr>
            <a:picLocks noChangeAspect="1"/>
          </p:cNvPicPr>
          <p:nvPr/>
        </p:nvPicPr>
        <p:blipFill rotWithShape="1">
          <a:blip r:embed="rId2" cstate="print">
            <a:extLst>
              <a:ext uri="{28A0092B-C50C-407E-A947-70E740481C1C}">
                <a14:useLocalDpi xmlns:a14="http://schemas.microsoft.com/office/drawing/2010/main"/>
              </a:ext>
            </a:extLst>
          </a:blip>
          <a:srcRect t="8665"/>
          <a:stretch/>
        </p:blipFill>
        <p:spPr>
          <a:xfrm>
            <a:off x="1768000" y="1694303"/>
            <a:ext cx="5601595" cy="5087497"/>
          </a:xfrm>
          <a:prstGeom prst="rect">
            <a:avLst/>
          </a:prstGeom>
        </p:spPr>
      </p:pic>
      <p:sp>
        <p:nvSpPr>
          <p:cNvPr id="6" name="Content Placeholder 2"/>
          <p:cNvSpPr>
            <a:spLocks noGrp="1"/>
          </p:cNvSpPr>
          <p:nvPr>
            <p:ph idx="1"/>
          </p:nvPr>
        </p:nvSpPr>
        <p:spPr>
          <a:xfrm>
            <a:off x="457200" y="1219200"/>
            <a:ext cx="8229600" cy="457200"/>
          </a:xfrm>
        </p:spPr>
        <p:txBody>
          <a:bodyPr/>
          <a:lstStyle/>
          <a:p>
            <a:pPr marL="0" indent="0" algn="ctr" eaLnBrk="1" hangingPunct="1">
              <a:buNone/>
            </a:pPr>
            <a:r>
              <a:rPr lang="en-US" sz="1800" b="1" dirty="0" smtClean="0">
                <a:solidFill>
                  <a:schemeClr val="tx1"/>
                </a:solidFill>
              </a:rPr>
              <a:t>Cogongrass alters structure of understory plant community</a:t>
            </a:r>
            <a:endParaRPr lang="en-US" sz="1800" dirty="0">
              <a:solidFill>
                <a:schemeClr val="tx1"/>
              </a:solidFill>
            </a:endParaRPr>
          </a:p>
          <a:p>
            <a:pPr eaLnBrk="1" hangingPunct="1">
              <a:buFont typeface="Arial" charset="0"/>
              <a:buNone/>
            </a:pPr>
            <a:endParaRPr lang="en-US" dirty="0">
              <a:solidFill>
                <a:schemeClr val="tx1"/>
              </a:solidFill>
            </a:endParaRPr>
          </a:p>
          <a:p>
            <a:pPr eaLnBrk="1" hangingPunct="1">
              <a:buFont typeface="Arial" charset="0"/>
              <a:buNone/>
            </a:pPr>
            <a:endParaRPr lang="en-US" dirty="0">
              <a:solidFill>
                <a:schemeClr val="tx1"/>
              </a:solidFill>
            </a:endParaRPr>
          </a:p>
          <a:p>
            <a:pPr eaLnBrk="1" hangingPunct="1">
              <a:buFont typeface="Arial" charset="0"/>
              <a:buNone/>
            </a:pPr>
            <a:endParaRPr lang="en-US" dirty="0">
              <a:solidFill>
                <a:schemeClr val="tx1"/>
              </a:solidFill>
            </a:endParaRPr>
          </a:p>
          <a:p>
            <a:pPr eaLnBrk="1" hangingPunct="1">
              <a:buFont typeface="Arial" charset="0"/>
              <a:buNone/>
            </a:pPr>
            <a:endParaRPr lang="en-US" sz="2000" dirty="0">
              <a:solidFill>
                <a:schemeClr val="tx1"/>
              </a:solidFill>
            </a:endParaRPr>
          </a:p>
          <a:p>
            <a:pPr eaLnBrk="1" hangingPunct="1"/>
            <a:endParaRPr lang="en-US" dirty="0"/>
          </a:p>
        </p:txBody>
      </p:sp>
    </p:spTree>
    <p:extLst>
      <p:ext uri="{BB962C8B-B14F-4D97-AF65-F5344CB8AC3E}">
        <p14:creationId xmlns:p14="http://schemas.microsoft.com/office/powerpoint/2010/main" val="4479380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8600" y="457200"/>
            <a:ext cx="8610600" cy="762000"/>
          </a:xfrm>
        </p:spPr>
        <p:txBody>
          <a:bodyPr/>
          <a:lstStyle/>
          <a:p>
            <a:pPr eaLnBrk="1" hangingPunct="1"/>
            <a:r>
              <a:rPr lang="en-US" dirty="0" smtClean="0"/>
              <a:t>Results (Objective 2.4) Tick Survival Assay</a:t>
            </a:r>
            <a:endParaRPr lang="en-US" dirty="0"/>
          </a:p>
        </p:txBody>
      </p:sp>
      <p:sp>
        <p:nvSpPr>
          <p:cNvPr id="8195" name="Rectangle 3"/>
          <p:cNvSpPr>
            <a:spLocks noGrp="1" noChangeArrowheads="1"/>
          </p:cNvSpPr>
          <p:nvPr>
            <p:ph idx="1"/>
          </p:nvPr>
        </p:nvSpPr>
        <p:spPr>
          <a:xfrm>
            <a:off x="304800" y="1295400"/>
            <a:ext cx="8534400" cy="381000"/>
          </a:xfrm>
        </p:spPr>
        <p:txBody>
          <a:bodyPr/>
          <a:lstStyle/>
          <a:p>
            <a:pPr marL="0" indent="0" algn="ctr">
              <a:lnSpc>
                <a:spcPct val="80000"/>
              </a:lnSpc>
              <a:buNone/>
            </a:pPr>
            <a:r>
              <a:rPr lang="en-US" sz="1800" b="1" dirty="0">
                <a:solidFill>
                  <a:schemeClr val="tx1"/>
                </a:solidFill>
              </a:rPr>
              <a:t>Cogongrass </a:t>
            </a:r>
            <a:r>
              <a:rPr lang="en-US" sz="1800" b="1" dirty="0" smtClean="0">
                <a:solidFill>
                  <a:schemeClr val="tx1"/>
                </a:solidFill>
              </a:rPr>
              <a:t>invaded plots increase tick survival (52% adults, 57% nymphs)</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pPr>
              <a:defRPr/>
            </a:pPr>
            <a:fld id="{56C2AF83-39B3-4B16-AC6C-306C158A3421}" type="slidenum">
              <a:rPr lang="en-US" smtClean="0"/>
              <a:pPr>
                <a:defRPr/>
              </a:pPr>
              <a:t>8</a:t>
            </a:fld>
            <a:endParaRPr lang="en-US" dirty="0"/>
          </a:p>
        </p:txBody>
      </p:sp>
      <p:grpSp>
        <p:nvGrpSpPr>
          <p:cNvPr id="9" name="Group 8"/>
          <p:cNvGrpSpPr/>
          <p:nvPr/>
        </p:nvGrpSpPr>
        <p:grpSpPr>
          <a:xfrm>
            <a:off x="61499" y="2838019"/>
            <a:ext cx="9030666" cy="3638981"/>
            <a:chOff x="42774" y="3526658"/>
            <a:chExt cx="7703152" cy="2895574"/>
          </a:xfrm>
        </p:grpSpPr>
        <p:pic>
          <p:nvPicPr>
            <p:cNvPr id="10" name="Picture 9" descr="TSA6panelnolabels.EPS"/>
            <p:cNvPicPr>
              <a:picLocks noChangeAspect="1"/>
            </p:cNvPicPr>
            <p:nvPr/>
          </p:nvPicPr>
          <p:blipFill rotWithShape="1">
            <a:blip r:embed="rId3" cstate="print">
              <a:extLst>
                <a:ext uri="{28A0092B-C50C-407E-A947-70E740481C1C}">
                  <a14:useLocalDpi xmlns:a14="http://schemas.microsoft.com/office/drawing/2010/main"/>
                </a:ext>
              </a:extLst>
            </a:blip>
            <a:srcRect t="8474" r="68581" b="45340"/>
            <a:stretch/>
          </p:blipFill>
          <p:spPr>
            <a:xfrm>
              <a:off x="42774" y="3526658"/>
              <a:ext cx="2854591" cy="2895574"/>
            </a:xfrm>
            <a:prstGeom prst="rect">
              <a:avLst/>
            </a:prstGeom>
          </p:spPr>
        </p:pic>
        <p:pic>
          <p:nvPicPr>
            <p:cNvPr id="11" name="Picture 10" descr="TSA6panelnolabels.EPS"/>
            <p:cNvPicPr>
              <a:picLocks noChangeAspect="1"/>
            </p:cNvPicPr>
            <p:nvPr/>
          </p:nvPicPr>
          <p:blipFill rotWithShape="1">
            <a:blip r:embed="rId3" cstate="print">
              <a:extLst>
                <a:ext uri="{28A0092B-C50C-407E-A947-70E740481C1C}">
                  <a14:useLocalDpi xmlns:a14="http://schemas.microsoft.com/office/drawing/2010/main"/>
                </a:ext>
              </a:extLst>
            </a:blip>
            <a:srcRect l="39812" t="8474" r="34568" b="45340"/>
            <a:stretch/>
          </p:blipFill>
          <p:spPr>
            <a:xfrm>
              <a:off x="2915005" y="3526658"/>
              <a:ext cx="2327758" cy="2895574"/>
            </a:xfrm>
            <a:prstGeom prst="rect">
              <a:avLst/>
            </a:prstGeom>
          </p:spPr>
        </p:pic>
        <p:pic>
          <p:nvPicPr>
            <p:cNvPr id="12" name="Picture 11" descr="TSA6panelnolabels.EPS"/>
            <p:cNvPicPr>
              <a:picLocks noChangeAspect="1"/>
            </p:cNvPicPr>
            <p:nvPr/>
          </p:nvPicPr>
          <p:blipFill rotWithShape="1">
            <a:blip r:embed="rId3" cstate="print">
              <a:extLst>
                <a:ext uri="{28A0092B-C50C-407E-A947-70E740481C1C}">
                  <a14:useLocalDpi xmlns:a14="http://schemas.microsoft.com/office/drawing/2010/main"/>
                </a:ext>
              </a:extLst>
            </a:blip>
            <a:srcRect l="72601" t="8474" b="45340"/>
            <a:stretch/>
          </p:blipFill>
          <p:spPr>
            <a:xfrm>
              <a:off x="5256620" y="3526658"/>
              <a:ext cx="2489306" cy="2895574"/>
            </a:xfrm>
            <a:prstGeom prst="rect">
              <a:avLst/>
            </a:prstGeom>
          </p:spPr>
        </p:pic>
      </p:grpSp>
      <p:pic>
        <p:nvPicPr>
          <p:cNvPr id="13" name="Picture 12" descr="Amblyomma_americanum.jp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14083" y="1782507"/>
            <a:ext cx="894815" cy="865918"/>
          </a:xfrm>
          <a:prstGeom prst="rect">
            <a:avLst/>
          </a:prstGeom>
        </p:spPr>
      </p:pic>
      <p:pic>
        <p:nvPicPr>
          <p:cNvPr id="14" name="Picture 13" descr="Amblyomma_americanum.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4368364" y="1752600"/>
            <a:ext cx="1076396" cy="925733"/>
          </a:xfrm>
          <a:prstGeom prst="rect">
            <a:avLst/>
          </a:prstGeom>
        </p:spPr>
      </p:pic>
      <p:pic>
        <p:nvPicPr>
          <p:cNvPr id="15" name="Picture 14" descr="lone-star-ticks.png"/>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7071761" y="1786851"/>
            <a:ext cx="935594" cy="857231"/>
          </a:xfrm>
          <a:prstGeom prst="rect">
            <a:avLst/>
          </a:prstGeom>
        </p:spPr>
      </p:pic>
      <p:grpSp>
        <p:nvGrpSpPr>
          <p:cNvPr id="16" name="Group 15"/>
          <p:cNvGrpSpPr/>
          <p:nvPr/>
        </p:nvGrpSpPr>
        <p:grpSpPr>
          <a:xfrm>
            <a:off x="61499" y="2819400"/>
            <a:ext cx="9030666" cy="3638981"/>
            <a:chOff x="42774" y="3526658"/>
            <a:chExt cx="7703152" cy="2895574"/>
          </a:xfrm>
        </p:grpSpPr>
        <p:pic>
          <p:nvPicPr>
            <p:cNvPr id="17" name="Picture 16" descr="TSA6panelnolabels.EPS"/>
            <p:cNvPicPr>
              <a:picLocks noChangeAspect="1"/>
            </p:cNvPicPr>
            <p:nvPr/>
          </p:nvPicPr>
          <p:blipFill rotWithShape="1">
            <a:blip r:embed="rId3" cstate="print">
              <a:extLst>
                <a:ext uri="{28A0092B-C50C-407E-A947-70E740481C1C}">
                  <a14:useLocalDpi xmlns:a14="http://schemas.microsoft.com/office/drawing/2010/main"/>
                </a:ext>
              </a:extLst>
            </a:blip>
            <a:srcRect t="8474" r="68581" b="45340"/>
            <a:stretch/>
          </p:blipFill>
          <p:spPr>
            <a:xfrm>
              <a:off x="42774" y="3526658"/>
              <a:ext cx="2854591" cy="2895574"/>
            </a:xfrm>
            <a:prstGeom prst="rect">
              <a:avLst/>
            </a:prstGeom>
          </p:spPr>
        </p:pic>
        <p:pic>
          <p:nvPicPr>
            <p:cNvPr id="18" name="Picture 17" descr="TSA6panelnolabels.EPS"/>
            <p:cNvPicPr>
              <a:picLocks noChangeAspect="1"/>
            </p:cNvPicPr>
            <p:nvPr/>
          </p:nvPicPr>
          <p:blipFill rotWithShape="1">
            <a:blip r:embed="rId3" cstate="print">
              <a:extLst>
                <a:ext uri="{28A0092B-C50C-407E-A947-70E740481C1C}">
                  <a14:useLocalDpi xmlns:a14="http://schemas.microsoft.com/office/drawing/2010/main"/>
                </a:ext>
              </a:extLst>
            </a:blip>
            <a:srcRect l="39812" t="8474" r="34568" b="45340"/>
            <a:stretch/>
          </p:blipFill>
          <p:spPr>
            <a:xfrm>
              <a:off x="2915005" y="3526658"/>
              <a:ext cx="2327758" cy="2895574"/>
            </a:xfrm>
            <a:prstGeom prst="rect">
              <a:avLst/>
            </a:prstGeom>
          </p:spPr>
        </p:pic>
        <p:pic>
          <p:nvPicPr>
            <p:cNvPr id="19" name="Picture 18" descr="TSA6panelnolabels.EPS"/>
            <p:cNvPicPr>
              <a:picLocks noChangeAspect="1"/>
            </p:cNvPicPr>
            <p:nvPr/>
          </p:nvPicPr>
          <p:blipFill rotWithShape="1">
            <a:blip r:embed="rId3" cstate="print">
              <a:extLst>
                <a:ext uri="{28A0092B-C50C-407E-A947-70E740481C1C}">
                  <a14:useLocalDpi xmlns:a14="http://schemas.microsoft.com/office/drawing/2010/main"/>
                </a:ext>
              </a:extLst>
            </a:blip>
            <a:srcRect l="72601" t="8474" b="45340"/>
            <a:stretch/>
          </p:blipFill>
          <p:spPr>
            <a:xfrm>
              <a:off x="5256620" y="3526658"/>
              <a:ext cx="2489306" cy="2895574"/>
            </a:xfrm>
            <a:prstGeom prst="rect">
              <a:avLst/>
            </a:prstGeom>
          </p:spPr>
        </p:pic>
      </p:grpSp>
      <p:sp>
        <p:nvSpPr>
          <p:cNvPr id="20" name="TextBox 19"/>
          <p:cNvSpPr txBox="1"/>
          <p:nvPr/>
        </p:nvSpPr>
        <p:spPr>
          <a:xfrm>
            <a:off x="1408837" y="2678668"/>
            <a:ext cx="1557463" cy="369332"/>
          </a:xfrm>
          <a:prstGeom prst="rect">
            <a:avLst/>
          </a:prstGeom>
          <a:noFill/>
        </p:spPr>
        <p:txBody>
          <a:bodyPr wrap="none" rtlCol="0">
            <a:spAutoFit/>
          </a:bodyPr>
          <a:lstStyle/>
          <a:p>
            <a:pPr algn="ctr"/>
            <a:r>
              <a:rPr lang="en-US" dirty="0" smtClean="0">
                <a:latin typeface="Arial"/>
                <a:cs typeface="Arial"/>
              </a:rPr>
              <a:t>Adult Female</a:t>
            </a:r>
            <a:endParaRPr lang="en-US" dirty="0">
              <a:latin typeface="Arial"/>
              <a:cs typeface="Arial"/>
            </a:endParaRPr>
          </a:p>
        </p:txBody>
      </p:sp>
      <p:sp>
        <p:nvSpPr>
          <p:cNvPr id="21" name="TextBox 20"/>
          <p:cNvSpPr txBox="1"/>
          <p:nvPr/>
        </p:nvSpPr>
        <p:spPr>
          <a:xfrm>
            <a:off x="4233863" y="2678668"/>
            <a:ext cx="1288083" cy="369332"/>
          </a:xfrm>
          <a:prstGeom prst="rect">
            <a:avLst/>
          </a:prstGeom>
          <a:noFill/>
        </p:spPr>
        <p:txBody>
          <a:bodyPr wrap="none" rtlCol="0">
            <a:spAutoFit/>
          </a:bodyPr>
          <a:lstStyle/>
          <a:p>
            <a:pPr algn="ctr"/>
            <a:r>
              <a:rPr lang="en-US" dirty="0" smtClean="0">
                <a:latin typeface="Arial"/>
                <a:cs typeface="Arial"/>
              </a:rPr>
              <a:t>Adult Male</a:t>
            </a:r>
            <a:endParaRPr lang="en-US" dirty="0">
              <a:latin typeface="Arial"/>
              <a:cs typeface="Arial"/>
            </a:endParaRPr>
          </a:p>
        </p:txBody>
      </p:sp>
      <p:sp>
        <p:nvSpPr>
          <p:cNvPr id="22" name="TextBox 21"/>
          <p:cNvSpPr txBox="1"/>
          <p:nvPr/>
        </p:nvSpPr>
        <p:spPr>
          <a:xfrm>
            <a:off x="7081831" y="2678668"/>
            <a:ext cx="915823" cy="369332"/>
          </a:xfrm>
          <a:prstGeom prst="rect">
            <a:avLst/>
          </a:prstGeom>
          <a:noFill/>
        </p:spPr>
        <p:txBody>
          <a:bodyPr wrap="none" rtlCol="0">
            <a:spAutoFit/>
          </a:bodyPr>
          <a:lstStyle/>
          <a:p>
            <a:pPr algn="ctr"/>
            <a:r>
              <a:rPr lang="en-US" dirty="0" smtClean="0">
                <a:latin typeface="Arial"/>
                <a:cs typeface="Arial"/>
              </a:rPr>
              <a:t>Nymph</a:t>
            </a:r>
            <a:endParaRPr lang="en-US" dirty="0">
              <a:latin typeface="Arial"/>
              <a:cs typeface="Arial"/>
            </a:endParaRPr>
          </a:p>
        </p:txBody>
      </p:sp>
      <p:sp>
        <p:nvSpPr>
          <p:cNvPr id="23" name="TextBox 22"/>
          <p:cNvSpPr txBox="1"/>
          <p:nvPr/>
        </p:nvSpPr>
        <p:spPr>
          <a:xfrm>
            <a:off x="4224299" y="6488668"/>
            <a:ext cx="1414501" cy="369332"/>
          </a:xfrm>
          <a:prstGeom prst="rect">
            <a:avLst/>
          </a:prstGeom>
          <a:noFill/>
        </p:spPr>
        <p:txBody>
          <a:bodyPr wrap="square" rtlCol="0">
            <a:spAutoFit/>
          </a:bodyPr>
          <a:lstStyle/>
          <a:p>
            <a:r>
              <a:rPr lang="en-US" dirty="0" smtClean="0"/>
              <a:t>Time (days)</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57200"/>
            <a:ext cx="9144000" cy="762000"/>
          </a:xfrm>
        </p:spPr>
        <p:txBody>
          <a:bodyPr/>
          <a:lstStyle/>
          <a:p>
            <a:r>
              <a:rPr lang="en-US" dirty="0"/>
              <a:t>Results (Objective 2.4) Tick Survival Assay</a:t>
            </a:r>
          </a:p>
        </p:txBody>
      </p:sp>
      <p:sp>
        <p:nvSpPr>
          <p:cNvPr id="4" name="Slide Number Placeholder 3"/>
          <p:cNvSpPr>
            <a:spLocks noGrp="1"/>
          </p:cNvSpPr>
          <p:nvPr>
            <p:ph type="sldNum" sz="quarter" idx="12"/>
          </p:nvPr>
        </p:nvSpPr>
        <p:spPr/>
        <p:txBody>
          <a:bodyPr/>
          <a:lstStyle/>
          <a:p>
            <a:pPr>
              <a:defRPr/>
            </a:pPr>
            <a:fld id="{8C8B53A7-21D7-4990-A3BD-F06DCAE13504}" type="slidenum">
              <a:rPr lang="en-US" smtClean="0"/>
              <a:pPr>
                <a:defRPr/>
              </a:pPr>
              <a:t>9</a:t>
            </a:fld>
            <a:endParaRPr lang="en-US" dirty="0"/>
          </a:p>
        </p:txBody>
      </p:sp>
      <p:grpSp>
        <p:nvGrpSpPr>
          <p:cNvPr id="3" name="Group 2"/>
          <p:cNvGrpSpPr/>
          <p:nvPr/>
        </p:nvGrpSpPr>
        <p:grpSpPr>
          <a:xfrm>
            <a:off x="76200" y="1941310"/>
            <a:ext cx="4648200" cy="4535690"/>
            <a:chOff x="76200" y="1941310"/>
            <a:chExt cx="4648200" cy="4535690"/>
          </a:xfrm>
        </p:grpSpPr>
        <p:pic>
          <p:nvPicPr>
            <p:cNvPr id="6" name="Picture 5" descr="WeightChangeTSAupdated.PN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76200" y="1941310"/>
              <a:ext cx="4648200" cy="4535690"/>
            </a:xfrm>
            <a:prstGeom prst="rect">
              <a:avLst/>
            </a:prstGeom>
          </p:spPr>
        </p:pic>
        <p:sp>
          <p:nvSpPr>
            <p:cNvPr id="8" name="TextBox 7"/>
            <p:cNvSpPr txBox="1"/>
            <p:nvPr/>
          </p:nvSpPr>
          <p:spPr>
            <a:xfrm rot="16200000">
              <a:off x="1846833" y="3041634"/>
              <a:ext cx="1423401" cy="369332"/>
            </a:xfrm>
            <a:prstGeom prst="rect">
              <a:avLst/>
            </a:prstGeom>
            <a:noFill/>
          </p:spPr>
          <p:txBody>
            <a:bodyPr wrap="square" rtlCol="0">
              <a:spAutoFit/>
            </a:bodyPr>
            <a:lstStyle/>
            <a:p>
              <a:r>
                <a:rPr lang="en-US" dirty="0" smtClean="0">
                  <a:latin typeface="Century Gothic"/>
                  <a:cs typeface="Century Gothic"/>
                </a:rPr>
                <a:t>Equilibrium</a:t>
              </a:r>
              <a:endParaRPr lang="en-US" dirty="0">
                <a:latin typeface="Century Gothic"/>
                <a:cs typeface="Century Gothic"/>
              </a:endParaRPr>
            </a:p>
          </p:txBody>
        </p:sp>
        <p:sp>
          <p:nvSpPr>
            <p:cNvPr id="9" name="TextBox 8"/>
            <p:cNvSpPr txBox="1"/>
            <p:nvPr/>
          </p:nvSpPr>
          <p:spPr>
            <a:xfrm>
              <a:off x="685800" y="4876800"/>
              <a:ext cx="1443405" cy="369332"/>
            </a:xfrm>
            <a:prstGeom prst="rect">
              <a:avLst/>
            </a:prstGeom>
            <a:noFill/>
          </p:spPr>
          <p:txBody>
            <a:bodyPr wrap="square" rtlCol="0">
              <a:spAutoFit/>
            </a:bodyPr>
            <a:lstStyle/>
            <a:p>
              <a:r>
                <a:rPr lang="en-US" dirty="0" smtClean="0">
                  <a:latin typeface="Century Gothic"/>
                  <a:cs typeface="Century Gothic"/>
                </a:rPr>
                <a:t>Lose water</a:t>
              </a:r>
              <a:endParaRPr lang="en-US" dirty="0">
                <a:latin typeface="Century Gothic"/>
                <a:cs typeface="Century Gothic"/>
              </a:endParaRPr>
            </a:p>
          </p:txBody>
        </p:sp>
        <p:sp>
          <p:nvSpPr>
            <p:cNvPr id="10" name="TextBox 9"/>
            <p:cNvSpPr txBox="1"/>
            <p:nvPr/>
          </p:nvSpPr>
          <p:spPr>
            <a:xfrm>
              <a:off x="3048000" y="4572000"/>
              <a:ext cx="1511924" cy="369332"/>
            </a:xfrm>
            <a:prstGeom prst="rect">
              <a:avLst/>
            </a:prstGeom>
            <a:noFill/>
          </p:spPr>
          <p:txBody>
            <a:bodyPr wrap="square" rtlCol="0">
              <a:spAutoFit/>
            </a:bodyPr>
            <a:lstStyle/>
            <a:p>
              <a:r>
                <a:rPr lang="en-US" dirty="0" smtClean="0">
                  <a:latin typeface="Century Gothic"/>
                  <a:cs typeface="Century Gothic"/>
                </a:rPr>
                <a:t>Gain water</a:t>
              </a:r>
              <a:endParaRPr lang="en-US" dirty="0">
                <a:latin typeface="Century Gothic"/>
                <a:cs typeface="Century Gothic"/>
              </a:endParaRPr>
            </a:p>
          </p:txBody>
        </p:sp>
      </p:grpSp>
      <p:pic>
        <p:nvPicPr>
          <p:cNvPr id="11" name="Picture 10" descr="TSA_RH.PDF"/>
          <p:cNvPicPr>
            <a:picLocks noChangeAspect="1"/>
          </p:cNvPicPr>
          <p:nvPr/>
        </p:nvPicPr>
        <p:blipFill rotWithShape="1">
          <a:blip r:embed="rId3" cstate="print">
            <a:extLst>
              <a:ext uri="{28A0092B-C50C-407E-A947-70E740481C1C}">
                <a14:useLocalDpi xmlns:a14="http://schemas.microsoft.com/office/drawing/2010/main"/>
              </a:ext>
            </a:extLst>
          </a:blip>
          <a:srcRect t="11141" r="5852"/>
          <a:stretch/>
        </p:blipFill>
        <p:spPr>
          <a:xfrm>
            <a:off x="4724400" y="2111467"/>
            <a:ext cx="4237476" cy="4213133"/>
          </a:xfrm>
          <a:prstGeom prst="rect">
            <a:avLst/>
          </a:prstGeom>
        </p:spPr>
      </p:pic>
      <p:grpSp>
        <p:nvGrpSpPr>
          <p:cNvPr id="12" name="Group 11"/>
          <p:cNvGrpSpPr/>
          <p:nvPr/>
        </p:nvGrpSpPr>
        <p:grpSpPr>
          <a:xfrm>
            <a:off x="5943600" y="4595336"/>
            <a:ext cx="1440887" cy="650796"/>
            <a:chOff x="5129554" y="4414589"/>
            <a:chExt cx="1440887" cy="650796"/>
          </a:xfrm>
        </p:grpSpPr>
        <p:sp>
          <p:nvSpPr>
            <p:cNvPr id="13" name="TextBox 12"/>
            <p:cNvSpPr txBox="1"/>
            <p:nvPr/>
          </p:nvSpPr>
          <p:spPr>
            <a:xfrm>
              <a:off x="5440918" y="4414589"/>
              <a:ext cx="915485" cy="369332"/>
            </a:xfrm>
            <a:prstGeom prst="rect">
              <a:avLst/>
            </a:prstGeom>
            <a:noFill/>
          </p:spPr>
          <p:txBody>
            <a:bodyPr wrap="none" rtlCol="0">
              <a:spAutoFit/>
            </a:bodyPr>
            <a:lstStyle/>
            <a:p>
              <a:r>
                <a:rPr lang="en-US" dirty="0" smtClean="0">
                  <a:latin typeface="Century Gothic"/>
                  <a:cs typeface="Century Gothic"/>
                </a:rPr>
                <a:t>Native</a:t>
              </a:r>
              <a:endParaRPr lang="en-US" dirty="0">
                <a:latin typeface="Century Gothic"/>
                <a:cs typeface="Century Gothic"/>
              </a:endParaRPr>
            </a:p>
          </p:txBody>
        </p:sp>
        <p:sp>
          <p:nvSpPr>
            <p:cNvPr id="14" name="TextBox 13"/>
            <p:cNvSpPr txBox="1"/>
            <p:nvPr/>
          </p:nvSpPr>
          <p:spPr>
            <a:xfrm>
              <a:off x="5440918" y="4696053"/>
              <a:ext cx="1129523" cy="369332"/>
            </a:xfrm>
            <a:prstGeom prst="rect">
              <a:avLst/>
            </a:prstGeom>
            <a:noFill/>
          </p:spPr>
          <p:txBody>
            <a:bodyPr wrap="none" rtlCol="0">
              <a:spAutoFit/>
            </a:bodyPr>
            <a:lstStyle/>
            <a:p>
              <a:r>
                <a:rPr lang="en-US" dirty="0" smtClean="0">
                  <a:latin typeface="Century Gothic"/>
                  <a:cs typeface="Century Gothic"/>
                </a:rPr>
                <a:t>Invaded</a:t>
              </a:r>
              <a:endParaRPr lang="en-US" dirty="0">
                <a:latin typeface="Century Gothic"/>
                <a:cs typeface="Century Gothic"/>
              </a:endParaRPr>
            </a:p>
          </p:txBody>
        </p:sp>
        <p:cxnSp>
          <p:nvCxnSpPr>
            <p:cNvPr id="15" name="Straight Connector 14"/>
            <p:cNvCxnSpPr/>
            <p:nvPr/>
          </p:nvCxnSpPr>
          <p:spPr>
            <a:xfrm flipV="1">
              <a:off x="5129554" y="4599255"/>
              <a:ext cx="284480" cy="0"/>
            </a:xfrm>
            <a:prstGeom prst="line">
              <a:avLst/>
            </a:prstGeom>
            <a:ln>
              <a:solidFill>
                <a:srgbClr val="16AEFC"/>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5129554" y="4924653"/>
              <a:ext cx="28448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0" y="6477000"/>
            <a:ext cx="3810000" cy="369332"/>
          </a:xfrm>
          <a:prstGeom prst="rect">
            <a:avLst/>
          </a:prstGeom>
          <a:noFill/>
        </p:spPr>
        <p:txBody>
          <a:bodyPr wrap="square" rtlCol="0">
            <a:spAutoFit/>
          </a:bodyPr>
          <a:lstStyle/>
          <a:p>
            <a:r>
              <a:rPr lang="en-US" dirty="0" smtClean="0">
                <a:latin typeface="Century Gothic"/>
                <a:cs typeface="Century Gothic"/>
              </a:rPr>
              <a:t>Redrawn from </a:t>
            </a:r>
            <a:r>
              <a:rPr lang="en-US" i="1" dirty="0" smtClean="0">
                <a:latin typeface="Century Gothic"/>
                <a:cs typeface="Century Gothic"/>
              </a:rPr>
              <a:t>Hair et al. (1975)</a:t>
            </a:r>
            <a:endParaRPr lang="en-US" i="1" dirty="0">
              <a:latin typeface="Century Gothic"/>
              <a:cs typeface="Century Gothic"/>
            </a:endParaRPr>
          </a:p>
        </p:txBody>
      </p:sp>
      <p:sp>
        <p:nvSpPr>
          <p:cNvPr id="18" name="Rectangle 3"/>
          <p:cNvSpPr>
            <a:spLocks noGrp="1" noChangeArrowheads="1"/>
          </p:cNvSpPr>
          <p:nvPr>
            <p:ph idx="1"/>
          </p:nvPr>
        </p:nvSpPr>
        <p:spPr>
          <a:xfrm>
            <a:off x="304800" y="1295400"/>
            <a:ext cx="8534400" cy="609600"/>
          </a:xfrm>
        </p:spPr>
        <p:txBody>
          <a:bodyPr/>
          <a:lstStyle/>
          <a:p>
            <a:pPr marL="0" indent="0" algn="ctr">
              <a:lnSpc>
                <a:spcPct val="80000"/>
              </a:lnSpc>
              <a:buNone/>
            </a:pPr>
            <a:r>
              <a:rPr lang="en-US" sz="1800" b="1" dirty="0">
                <a:solidFill>
                  <a:schemeClr val="tx1"/>
                </a:solidFill>
              </a:rPr>
              <a:t>Cogongrass </a:t>
            </a:r>
            <a:r>
              <a:rPr lang="en-US" sz="1800" b="1" dirty="0" smtClean="0">
                <a:solidFill>
                  <a:schemeClr val="tx1"/>
                </a:solidFill>
              </a:rPr>
              <a:t>invaded plots buffer harsh microclimate conditions, creating a microclimate that limits tick desiccation</a:t>
            </a:r>
            <a:endParaRPr lang="en-US" sz="1800" dirty="0">
              <a:solidFill>
                <a:schemeClr val="tx1"/>
              </a:solidFill>
            </a:endParaRPr>
          </a:p>
        </p:txBody>
      </p:sp>
    </p:spTree>
    <p:extLst>
      <p:ext uri="{BB962C8B-B14F-4D97-AF65-F5344CB8AC3E}">
        <p14:creationId xmlns:p14="http://schemas.microsoft.com/office/powerpoint/2010/main" val="276459197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FY17 SERDP Theme">
  <a:themeElements>
    <a:clrScheme name="Custom 2">
      <a:dk1>
        <a:srgbClr val="000000"/>
      </a:dk1>
      <a:lt1>
        <a:srgbClr val="FFFFFF"/>
      </a:lt1>
      <a:dk2>
        <a:srgbClr val="000000"/>
      </a:dk2>
      <a:lt2>
        <a:srgbClr val="000000"/>
      </a:lt2>
      <a:accent1>
        <a:srgbClr val="0D609C"/>
      </a:accent1>
      <a:accent2>
        <a:srgbClr val="1F4994"/>
      </a:accent2>
      <a:accent3>
        <a:srgbClr val="000000"/>
      </a:accent3>
      <a:accent4>
        <a:srgbClr val="DADADA"/>
      </a:accent4>
      <a:accent5>
        <a:srgbClr val="C6C6C1"/>
      </a:accent5>
      <a:accent6>
        <a:srgbClr val="696A6A"/>
      </a:accent6>
      <a:hlink>
        <a:srgbClr val="094875"/>
      </a:hlink>
      <a:folHlink>
        <a:srgbClr val="91E98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SERDP Template 12-9-15</Template>
  <TotalTime>16696</TotalTime>
  <Words>2351</Words>
  <Application>Microsoft Macintosh PowerPoint</Application>
  <PresentationFormat>On-screen Show (4:3)</PresentationFormat>
  <Paragraphs>345</Paragraphs>
  <Slides>30</Slides>
  <Notes>24</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FY17 SERDP Theme</vt:lpstr>
      <vt:lpstr>TITLE OF SERDP PROJECT</vt:lpstr>
      <vt:lpstr>PowerPoint Presentation</vt:lpstr>
      <vt:lpstr>Project Funding (Example)</vt:lpstr>
      <vt:lpstr>Project Team</vt:lpstr>
      <vt:lpstr>Technical Objective</vt:lpstr>
      <vt:lpstr>Technical Approach 2.4: Tick Survival Assay</vt:lpstr>
      <vt:lpstr>Results (Objective 2.4) Tick Survival Assay</vt:lpstr>
      <vt:lpstr>Results (Objective 2.4) Tick Survival Assay</vt:lpstr>
      <vt:lpstr>Results (Objective 2.4) Tick Survival Assay</vt:lpstr>
      <vt:lpstr>Results (Objective 2.4) Tick Survival Assay</vt:lpstr>
      <vt:lpstr>Results (Objective 2.4) Tick Survival Assay</vt:lpstr>
      <vt:lpstr>Technical Approach 2.5: 2019 Fieldwork</vt:lpstr>
      <vt:lpstr>Results (Objective 2.5) 2019 Field data</vt:lpstr>
      <vt:lpstr>Results (Objective 2.5) 2019 Field data</vt:lpstr>
      <vt:lpstr>Results (Objective 2.5) 2019 Field data</vt:lpstr>
      <vt:lpstr>Results (Objective 2.5) 2019 Field data</vt:lpstr>
      <vt:lpstr>Results (Objective 2.5) 2019 Field data</vt:lpstr>
      <vt:lpstr>Technical Approach: Path Analysis</vt:lpstr>
      <vt:lpstr>Results: Path analysis</vt:lpstr>
      <vt:lpstr>Action Items</vt:lpstr>
      <vt:lpstr>Issues</vt:lpstr>
      <vt:lpstr>Transition Plan</vt:lpstr>
      <vt:lpstr>PowerPoint Presentation</vt:lpstr>
      <vt:lpstr>PowerPoint Presentation</vt:lpstr>
      <vt:lpstr>PowerPoint Presentation</vt:lpstr>
      <vt:lpstr>BACKUP MATERIAL</vt:lpstr>
      <vt:lpstr>Acronyms and Symbols</vt:lpstr>
      <vt:lpstr>Presentations</vt:lpstr>
      <vt:lpstr>Publications</vt:lpstr>
      <vt:lpstr>Financial Execution (Example, Please Update)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dsheehan</dc:creator>
  <cp:lastModifiedBy>Drew Hiatt</cp:lastModifiedBy>
  <cp:revision>105</cp:revision>
  <dcterms:created xsi:type="dcterms:W3CDTF">2010-09-03T20:18:51Z</dcterms:created>
  <dcterms:modified xsi:type="dcterms:W3CDTF">2019-10-01T14:39:36Z</dcterms:modified>
</cp:coreProperties>
</file>